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tiff" ContentType="image/tiff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49" r:id="rId1"/>
  </p:sldMasterIdLst>
  <p:notesMasterIdLst>
    <p:notesMasterId r:id="rId41"/>
  </p:notesMasterIdLst>
  <p:handoutMasterIdLst>
    <p:handoutMasterId r:id="rId42"/>
  </p:handoutMasterIdLst>
  <p:sldIdLst>
    <p:sldId id="512" r:id="rId2"/>
    <p:sldId id="780" r:id="rId3"/>
    <p:sldId id="652" r:id="rId4"/>
    <p:sldId id="636" r:id="rId5"/>
    <p:sldId id="607" r:id="rId6"/>
    <p:sldId id="663" r:id="rId7"/>
    <p:sldId id="739" r:id="rId8"/>
    <p:sldId id="664" r:id="rId9"/>
    <p:sldId id="795" r:id="rId10"/>
    <p:sldId id="798" r:id="rId11"/>
    <p:sldId id="794" r:id="rId12"/>
    <p:sldId id="688" r:id="rId13"/>
    <p:sldId id="753" r:id="rId14"/>
    <p:sldId id="783" r:id="rId15"/>
    <p:sldId id="784" r:id="rId16"/>
    <p:sldId id="686" r:id="rId17"/>
    <p:sldId id="709" r:id="rId18"/>
    <p:sldId id="708" r:id="rId19"/>
    <p:sldId id="755" r:id="rId20"/>
    <p:sldId id="801" r:id="rId21"/>
    <p:sldId id="802" r:id="rId22"/>
    <p:sldId id="796" r:id="rId23"/>
    <p:sldId id="799" r:id="rId24"/>
    <p:sldId id="800" r:id="rId25"/>
    <p:sldId id="803" r:id="rId26"/>
    <p:sldId id="685" r:id="rId27"/>
    <p:sldId id="682" r:id="rId28"/>
    <p:sldId id="761" r:id="rId29"/>
    <p:sldId id="762" r:id="rId30"/>
    <p:sldId id="768" r:id="rId31"/>
    <p:sldId id="731" r:id="rId32"/>
    <p:sldId id="727" r:id="rId33"/>
    <p:sldId id="744" r:id="rId34"/>
    <p:sldId id="804" r:id="rId35"/>
    <p:sldId id="797" r:id="rId36"/>
    <p:sldId id="805" r:id="rId37"/>
    <p:sldId id="806" r:id="rId38"/>
    <p:sldId id="782" r:id="rId39"/>
    <p:sldId id="807" r:id="rId40"/>
  </p:sldIdLst>
  <p:sldSz cx="9144000" cy="6858000" type="screen4x3"/>
  <p:notesSz cx="5116513" cy="3810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38613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772267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158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54453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1930667" algn="l" defTabSz="772267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316800" algn="l" defTabSz="772267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2702933" algn="l" defTabSz="772267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089067" algn="l" defTabSz="772267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00FF99"/>
    <a:srgbClr val="996633"/>
    <a:srgbClr val="009900"/>
    <a:srgbClr val="FF3300"/>
    <a:srgbClr val="00FF00"/>
    <a:srgbClr val="FF66FF"/>
    <a:srgbClr val="00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90" autoAdjust="0"/>
    <p:restoredTop sz="90208" autoAdjust="0"/>
  </p:normalViewPr>
  <p:slideViewPr>
    <p:cSldViewPr snapToGrid="0">
      <p:cViewPr>
        <p:scale>
          <a:sx n="89" d="100"/>
          <a:sy n="89" d="100"/>
        </p:scale>
        <p:origin x="-1134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91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217333" cy="190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1003" tIns="25501" rIns="51003" bIns="25501" numCol="1" anchor="t" anchorCtr="0" compatLnSpc="1">
            <a:prstTxWarp prst="textNoShape">
              <a:avLst/>
            </a:prstTxWarp>
          </a:bodyPr>
          <a:lstStyle>
            <a:lvl1pPr defTabSz="509610" eaLnBrk="1" hangingPunct="1">
              <a:defRPr sz="7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2898300" y="1"/>
            <a:ext cx="2217333" cy="190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1003" tIns="25501" rIns="51003" bIns="25501" numCol="1" anchor="t" anchorCtr="0" compatLnSpc="1">
            <a:prstTxWarp prst="textNoShape">
              <a:avLst/>
            </a:prstTxWarp>
          </a:bodyPr>
          <a:lstStyle>
            <a:lvl1pPr algn="r" defTabSz="509610" eaLnBrk="1" hangingPunct="1">
              <a:defRPr sz="7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3618978"/>
            <a:ext cx="2217333" cy="190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1003" tIns="25501" rIns="51003" bIns="25501" numCol="1" anchor="b" anchorCtr="0" compatLnSpc="1">
            <a:prstTxWarp prst="textNoShape">
              <a:avLst/>
            </a:prstTxWarp>
          </a:bodyPr>
          <a:lstStyle>
            <a:lvl1pPr defTabSz="509610" eaLnBrk="1" hangingPunct="1">
              <a:defRPr sz="7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2898300" y="3618978"/>
            <a:ext cx="2217333" cy="190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1003" tIns="25501" rIns="51003" bIns="25501" numCol="1" anchor="b" anchorCtr="0" compatLnSpc="1">
            <a:prstTxWarp prst="textNoShape">
              <a:avLst/>
            </a:prstTxWarp>
          </a:bodyPr>
          <a:lstStyle>
            <a:lvl1pPr algn="r" defTabSz="509610" eaLnBrk="1" hangingPunct="1">
              <a:defRPr sz="7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5F1D5FD-D6BB-4AA8-B541-2A5E00F272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217333" cy="190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1003" tIns="25501" rIns="51003" bIns="25501" numCol="1" anchor="t" anchorCtr="0" compatLnSpc="1">
            <a:prstTxWarp prst="textNoShape">
              <a:avLst/>
            </a:prstTxWarp>
          </a:bodyPr>
          <a:lstStyle>
            <a:lvl1pPr defTabSz="509610" eaLnBrk="1" hangingPunct="1">
              <a:defRPr sz="7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2898300" y="1"/>
            <a:ext cx="2217333" cy="190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1003" tIns="25501" rIns="51003" bIns="25501" numCol="1" anchor="t" anchorCtr="0" compatLnSpc="1">
            <a:prstTxWarp prst="textNoShape">
              <a:avLst/>
            </a:prstTxWarp>
          </a:bodyPr>
          <a:lstStyle>
            <a:lvl1pPr algn="r" defTabSz="509610" eaLnBrk="1" hangingPunct="1">
              <a:defRPr sz="7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604963" y="285750"/>
            <a:ext cx="1906587" cy="1428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11829" y="1809926"/>
            <a:ext cx="4092857" cy="1713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1003" tIns="25501" rIns="51003" bIns="255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3618978"/>
            <a:ext cx="2217333" cy="190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1003" tIns="25501" rIns="51003" bIns="25501" numCol="1" anchor="b" anchorCtr="0" compatLnSpc="1">
            <a:prstTxWarp prst="textNoShape">
              <a:avLst/>
            </a:prstTxWarp>
          </a:bodyPr>
          <a:lstStyle>
            <a:lvl1pPr defTabSz="509610" eaLnBrk="1" hangingPunct="1">
              <a:defRPr sz="7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2898300" y="3618978"/>
            <a:ext cx="2217333" cy="190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1003" tIns="25501" rIns="51003" bIns="25501" numCol="1" anchor="b" anchorCtr="0" compatLnSpc="1">
            <a:prstTxWarp prst="textNoShape">
              <a:avLst/>
            </a:prstTxWarp>
          </a:bodyPr>
          <a:lstStyle>
            <a:lvl1pPr algn="r" defTabSz="509610" eaLnBrk="1" hangingPunct="1">
              <a:defRPr sz="7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D1828B5-6254-438F-B8B8-C4FCBB0F7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1pPr>
    <a:lvl2pPr marL="386133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2pPr>
    <a:lvl3pPr marL="772267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3pPr>
    <a:lvl4pPr marL="11584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4pPr>
    <a:lvl5pPr marL="1544533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5pPr>
    <a:lvl6pPr marL="1930667" algn="l" defTabSz="77226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16800" algn="l" defTabSz="77226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02933" algn="l" defTabSz="77226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089067" algn="l" defTabSz="77226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D67992-FEAE-47A6-8D72-510BBE08F6EF}" type="slidenum">
              <a:rPr lang="en-US" smtClean="0"/>
              <a:pPr>
                <a:defRPr/>
              </a:pPr>
              <a:t>1</a:t>
            </a:fld>
            <a:endParaRPr lang="en-US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04963" y="285750"/>
            <a:ext cx="1906587" cy="142875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850" y="1809926"/>
            <a:ext cx="3752815" cy="1713977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2898174" y="3618839"/>
            <a:ext cx="2217156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0511" tIns="25256" rIns="50511" bIns="25256" anchor="b"/>
          <a:lstStyle/>
          <a:p>
            <a:pPr algn="r" defTabSz="503470"/>
            <a:fld id="{776B2DF9-6888-4A84-85AB-DB9BA87FE84B}" type="slidenum">
              <a:rPr lang="en-US" sz="700"/>
              <a:pPr algn="r" defTabSz="503470"/>
              <a:t>11</a:t>
            </a:fld>
            <a:endParaRPr lang="en-US" sz="70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04963" y="285750"/>
            <a:ext cx="1906587" cy="1428750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2202" y="1809751"/>
            <a:ext cx="3752110" cy="1714500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25605" name="Footer Placeholder 4"/>
          <p:cNvSpPr txBox="1">
            <a:spLocks noGrp="1"/>
          </p:cNvSpPr>
          <p:nvPr/>
        </p:nvSpPr>
        <p:spPr bwMode="auto">
          <a:xfrm>
            <a:off x="0" y="3618839"/>
            <a:ext cx="2217156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0511" tIns="25256" rIns="50511" bIns="25256" anchor="b"/>
          <a:lstStyle/>
          <a:p>
            <a:pPr defTabSz="503470"/>
            <a:r>
              <a:rPr lang="en-US" sz="700" dirty="0"/>
              <a:t>USDA Briefing Section 10b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04963" y="285750"/>
            <a:ext cx="1906587" cy="1428750"/>
          </a:xfrm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536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defTabSz="503470"/>
            <a:r>
              <a:rPr lang="en-US" dirty="0" smtClean="0">
                <a:latin typeface="Arial" pitchFamily="34" charset="0"/>
              </a:rPr>
              <a:t>USDA Briefing Section 10b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 txBox="1">
            <a:spLocks noGrp="1" noChangeArrowheads="1"/>
          </p:cNvSpPr>
          <p:nvPr/>
        </p:nvSpPr>
        <p:spPr bwMode="auto">
          <a:xfrm>
            <a:off x="2898300" y="3618978"/>
            <a:ext cx="2217333" cy="190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0511" tIns="25256" rIns="50511" bIns="25256" anchor="b"/>
          <a:lstStyle/>
          <a:p>
            <a:pPr algn="r" defTabSz="503470"/>
            <a:fld id="{74D68B54-5F3C-41AE-9C6F-65F65CCFFE5A}" type="slidenum">
              <a:rPr lang="en-US" sz="700"/>
              <a:pPr algn="r" defTabSz="503470"/>
              <a:t>13</a:t>
            </a:fld>
            <a:endParaRPr lang="en-US" sz="700" dirty="0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04963" y="285750"/>
            <a:ext cx="1906587" cy="1428750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850" y="1809926"/>
            <a:ext cx="3752815" cy="1713977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28004" name="Footer Placeholder 4"/>
          <p:cNvSpPr txBox="1">
            <a:spLocks noGrp="1"/>
          </p:cNvSpPr>
          <p:nvPr/>
        </p:nvSpPr>
        <p:spPr bwMode="auto">
          <a:xfrm>
            <a:off x="0" y="3618978"/>
            <a:ext cx="2217333" cy="190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0511" tIns="25256" rIns="50511" bIns="25256" anchor="b"/>
          <a:lstStyle/>
          <a:p>
            <a:pPr defTabSz="503470"/>
            <a:r>
              <a:rPr lang="en-US" sz="700" dirty="0"/>
              <a:t>USDA Briefing Section 10b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1828B5-6254-438F-B8B8-C4FCBB0F714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1828B5-6254-438F-B8B8-C4FCBB0F714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04963" y="285750"/>
            <a:ext cx="1906587" cy="1428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1828B5-6254-438F-B8B8-C4FCBB0F714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04963" y="285750"/>
            <a:ext cx="1906587" cy="1428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1828B5-6254-438F-B8B8-C4FCBB0F714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04963" y="285750"/>
            <a:ext cx="1906587" cy="1428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1828B5-6254-438F-B8B8-C4FCBB0F714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 txBox="1">
            <a:spLocks noGrp="1" noChangeArrowheads="1"/>
          </p:cNvSpPr>
          <p:nvPr/>
        </p:nvSpPr>
        <p:spPr bwMode="auto">
          <a:xfrm>
            <a:off x="2898300" y="3618978"/>
            <a:ext cx="2217333" cy="190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0511" tIns="25256" rIns="50511" bIns="25256" anchor="b"/>
          <a:lstStyle/>
          <a:p>
            <a:pPr algn="r" defTabSz="503470"/>
            <a:fld id="{6C64D339-D3C1-41C6-8FAC-1C2DA23FB352}" type="slidenum">
              <a:rPr lang="en-US" sz="700"/>
              <a:pPr algn="r" defTabSz="503470"/>
              <a:t>19</a:t>
            </a:fld>
            <a:endParaRPr lang="en-US" sz="700" dirty="0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04963" y="285750"/>
            <a:ext cx="1906587" cy="1428750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850" y="1809926"/>
            <a:ext cx="3752815" cy="1713977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32100" name="Footer Placeholder 4"/>
          <p:cNvSpPr txBox="1">
            <a:spLocks noGrp="1"/>
          </p:cNvSpPr>
          <p:nvPr/>
        </p:nvSpPr>
        <p:spPr bwMode="auto">
          <a:xfrm>
            <a:off x="0" y="3618978"/>
            <a:ext cx="2217333" cy="190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0511" tIns="25256" rIns="50511" bIns="25256" anchor="b"/>
          <a:lstStyle/>
          <a:p>
            <a:pPr defTabSz="503470"/>
            <a:r>
              <a:rPr lang="en-US" sz="700" dirty="0"/>
              <a:t>USDA Briefing Section 10b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04963" y="285750"/>
            <a:ext cx="1906587" cy="1428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1828B5-6254-438F-B8B8-C4FCBB0F714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04963" y="285750"/>
            <a:ext cx="1906587" cy="1428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1828B5-6254-438F-B8B8-C4FCBB0F714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04963" y="285750"/>
            <a:ext cx="1906587" cy="1428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1828B5-6254-438F-B8B8-C4FCBB0F714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04963" y="285750"/>
            <a:ext cx="1906587" cy="1428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1828B5-6254-438F-B8B8-C4FCBB0F7148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04963" y="285750"/>
            <a:ext cx="1906587" cy="1428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04963" y="285750"/>
            <a:ext cx="1906587" cy="1428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1828B5-6254-438F-B8B8-C4FCBB0F714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04963" y="285750"/>
            <a:ext cx="1906587" cy="1428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1828B5-6254-438F-B8B8-C4FCBB0F714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04963" y="285750"/>
            <a:ext cx="1906587" cy="1428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1828B5-6254-438F-B8B8-C4FCBB0F7148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2898174" y="3618839"/>
            <a:ext cx="2217156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0511" tIns="25256" rIns="50511" bIns="25256" anchor="b"/>
          <a:lstStyle/>
          <a:p>
            <a:pPr algn="r" defTabSz="503470"/>
            <a:fld id="{776B2DF9-6888-4A84-85AB-DB9BA87FE84B}" type="slidenum">
              <a:rPr lang="en-US" sz="700"/>
              <a:pPr algn="r" defTabSz="503470"/>
              <a:t>33</a:t>
            </a:fld>
            <a:endParaRPr lang="en-US" sz="70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04963" y="285750"/>
            <a:ext cx="1906587" cy="1428750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2202" y="1809751"/>
            <a:ext cx="3752110" cy="1714500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25605" name="Footer Placeholder 4"/>
          <p:cNvSpPr txBox="1">
            <a:spLocks noGrp="1"/>
          </p:cNvSpPr>
          <p:nvPr/>
        </p:nvSpPr>
        <p:spPr bwMode="auto">
          <a:xfrm>
            <a:off x="0" y="3618839"/>
            <a:ext cx="2217156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0511" tIns="25256" rIns="50511" bIns="25256" anchor="b"/>
          <a:lstStyle/>
          <a:p>
            <a:pPr defTabSz="503470"/>
            <a:r>
              <a:rPr lang="en-US" sz="700" dirty="0"/>
              <a:t>USDA Briefing Section 10b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04963" y="285750"/>
            <a:ext cx="1906587" cy="1428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1828B5-6254-438F-B8B8-C4FCBB0F7148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04963" y="285750"/>
            <a:ext cx="1906587" cy="1428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1828B5-6254-438F-B8B8-C4FCBB0F7148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04963" y="285750"/>
            <a:ext cx="1906587" cy="1428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1828B5-6254-438F-B8B8-C4FCBB0F714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604963" y="285750"/>
            <a:ext cx="1906587" cy="1428750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Arial" pitchFamily="34" charset="0"/>
            </a:endParaRPr>
          </a:p>
        </p:txBody>
      </p:sp>
      <p:sp>
        <p:nvSpPr>
          <p:cNvPr id="61444" name="Slide Number Placeholder 3"/>
          <p:cNvSpPr txBox="1">
            <a:spLocks noGrp="1"/>
          </p:cNvSpPr>
          <p:nvPr/>
        </p:nvSpPr>
        <p:spPr bwMode="auto">
          <a:xfrm>
            <a:off x="2899183" y="3618978"/>
            <a:ext cx="2216451" cy="190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2400" tIns="26201" rIns="52400" bIns="26201" anchor="b"/>
          <a:lstStyle/>
          <a:p>
            <a:pPr algn="r"/>
            <a:fld id="{07E9FF84-1054-4194-9665-CC98FFF615F0}" type="slidenum">
              <a:rPr lang="en-US" sz="700"/>
              <a:pPr algn="r"/>
              <a:t>4</a:t>
            </a:fld>
            <a:endParaRPr lang="en-US" sz="7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2898300" y="3618978"/>
            <a:ext cx="2217333" cy="190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1003" tIns="25501" rIns="51003" bIns="25501" anchor="b"/>
          <a:lstStyle/>
          <a:p>
            <a:pPr algn="r" defTabSz="509610"/>
            <a:fld id="{89965AAA-BA64-45D2-B143-FC588665D30E}" type="slidenum">
              <a:rPr lang="en-US" sz="700"/>
              <a:pPr algn="r" defTabSz="509610"/>
              <a:t>5</a:t>
            </a:fld>
            <a:endParaRPr lang="en-US" sz="700" dirty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04963" y="285750"/>
            <a:ext cx="1906587" cy="142875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850" y="1809926"/>
            <a:ext cx="3752815" cy="1713977"/>
          </a:xfrm>
          <a:noFill/>
          <a:ln/>
        </p:spPr>
        <p:txBody>
          <a:bodyPr/>
          <a:lstStyle/>
          <a:p>
            <a:pPr marL="126306" indent="-126306"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04963" y="285750"/>
            <a:ext cx="1906587" cy="1428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1828B5-6254-438F-B8B8-C4FCBB0F714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2898174" y="3618839"/>
            <a:ext cx="2217156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0511" tIns="25256" rIns="50511" bIns="25256" anchor="b"/>
          <a:lstStyle/>
          <a:p>
            <a:pPr algn="r" defTabSz="503470"/>
            <a:fld id="{776B2DF9-6888-4A84-85AB-DB9BA87FE84B}" type="slidenum">
              <a:rPr lang="en-US" sz="700"/>
              <a:pPr algn="r" defTabSz="503470"/>
              <a:t>7</a:t>
            </a:fld>
            <a:endParaRPr lang="en-US" sz="70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04963" y="285750"/>
            <a:ext cx="1906587" cy="1428750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2202" y="1809751"/>
            <a:ext cx="3752110" cy="1714500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25605" name="Footer Placeholder 4"/>
          <p:cNvSpPr txBox="1">
            <a:spLocks noGrp="1"/>
          </p:cNvSpPr>
          <p:nvPr/>
        </p:nvSpPr>
        <p:spPr bwMode="auto">
          <a:xfrm>
            <a:off x="0" y="3618839"/>
            <a:ext cx="2217156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0511" tIns="25256" rIns="50511" bIns="25256" anchor="b"/>
          <a:lstStyle/>
          <a:p>
            <a:pPr defTabSz="503470"/>
            <a:r>
              <a:rPr lang="en-US" sz="700" dirty="0"/>
              <a:t>USDA Briefing Section 10b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04963" y="285750"/>
            <a:ext cx="1906587" cy="1428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1828B5-6254-438F-B8B8-C4FCBB0F714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04963" y="285750"/>
            <a:ext cx="1906587" cy="1428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1828B5-6254-438F-B8B8-C4FCBB0F714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5167" y="550664"/>
            <a:ext cx="8236857" cy="1143000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7132" y="2754809"/>
            <a:ext cx="5696858" cy="607219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91798" y="6195715"/>
            <a:ext cx="1905000" cy="45839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‹#›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745621" y="6195715"/>
            <a:ext cx="3982357" cy="45839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46561" y="6195715"/>
            <a:ext cx="1676702" cy="458391"/>
          </a:xfrm>
        </p:spPr>
        <p:txBody>
          <a:bodyPr/>
          <a:lstStyle>
            <a:lvl1pPr>
              <a:defRPr sz="1300"/>
            </a:lvl1pPr>
          </a:lstStyle>
          <a:p>
            <a:pPr>
              <a:defRPr/>
            </a:pPr>
            <a:fld id="{BD413760-F383-4009-A288-FBCD79A8460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‹#›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D9143-E5BB-45A3-B1EC-361246CC8F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7285" y="138412"/>
            <a:ext cx="2195286" cy="592038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06" y="138412"/>
            <a:ext cx="6443738" cy="592038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‹#›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27CB50-7A12-475F-8D6B-4BB549C4E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133" y="138411"/>
            <a:ext cx="7343321" cy="84534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05" y="1651993"/>
            <a:ext cx="4319512" cy="4406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3062" y="1651993"/>
            <a:ext cx="4319511" cy="21312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3062" y="3926086"/>
            <a:ext cx="4319511" cy="21327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‹#›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8BF4B-663B-4CDF-815F-03E371A2A8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‹#›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1B18E-B0ED-4C42-8BA9-04D316C5FA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690" y="4406802"/>
            <a:ext cx="7772703" cy="1361777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690" y="2906614"/>
            <a:ext cx="7772703" cy="1500188"/>
          </a:xfrm>
        </p:spPr>
        <p:txBody>
          <a:bodyPr anchor="b"/>
          <a:lstStyle>
            <a:lvl1pPr marL="0" indent="0">
              <a:buNone/>
              <a:defRPr sz="1700"/>
            </a:lvl1pPr>
            <a:lvl2pPr marL="386133" indent="0">
              <a:buNone/>
              <a:defRPr sz="1500"/>
            </a:lvl2pPr>
            <a:lvl3pPr marL="772267" indent="0">
              <a:buNone/>
              <a:defRPr sz="1300"/>
            </a:lvl3pPr>
            <a:lvl4pPr marL="1158400" indent="0">
              <a:buNone/>
              <a:defRPr sz="1200"/>
            </a:lvl4pPr>
            <a:lvl5pPr marL="1544533" indent="0">
              <a:buNone/>
              <a:defRPr sz="1200"/>
            </a:lvl5pPr>
            <a:lvl6pPr marL="1930667" indent="0">
              <a:buNone/>
              <a:defRPr sz="1200"/>
            </a:lvl6pPr>
            <a:lvl7pPr marL="2316800" indent="0">
              <a:buNone/>
              <a:defRPr sz="1200"/>
            </a:lvl7pPr>
            <a:lvl8pPr marL="2702933" indent="0">
              <a:buNone/>
              <a:defRPr sz="1200"/>
            </a:lvl8pPr>
            <a:lvl9pPr marL="308906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‹#›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D9840-56F5-4183-B891-ED3A2513F6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05" y="1651993"/>
            <a:ext cx="4319512" cy="4406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062" y="1651993"/>
            <a:ext cx="4319511" cy="4406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‹#›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90431-3D7D-43F7-B18B-8ADB61BBD1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597" y="275333"/>
            <a:ext cx="8230809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595" y="1534420"/>
            <a:ext cx="4041322" cy="639961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6133" indent="0">
              <a:buNone/>
              <a:defRPr sz="1700" b="1"/>
            </a:lvl2pPr>
            <a:lvl3pPr marL="772267" indent="0">
              <a:buNone/>
              <a:defRPr sz="1500" b="1"/>
            </a:lvl3pPr>
            <a:lvl4pPr marL="1158400" indent="0">
              <a:buNone/>
              <a:defRPr sz="1300" b="1"/>
            </a:lvl4pPr>
            <a:lvl5pPr marL="1544533" indent="0">
              <a:buNone/>
              <a:defRPr sz="1300" b="1"/>
            </a:lvl5pPr>
            <a:lvl6pPr marL="1930667" indent="0">
              <a:buNone/>
              <a:defRPr sz="1300" b="1"/>
            </a:lvl6pPr>
            <a:lvl7pPr marL="2316800" indent="0">
              <a:buNone/>
              <a:defRPr sz="1300" b="1"/>
            </a:lvl7pPr>
            <a:lvl8pPr marL="2702933" indent="0">
              <a:buNone/>
              <a:defRPr sz="1300" b="1"/>
            </a:lvl8pPr>
            <a:lvl9pPr marL="3089067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595" y="2174381"/>
            <a:ext cx="4041322" cy="3951385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74" y="1534420"/>
            <a:ext cx="4042833" cy="639961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6133" indent="0">
              <a:buNone/>
              <a:defRPr sz="1700" b="1"/>
            </a:lvl2pPr>
            <a:lvl3pPr marL="772267" indent="0">
              <a:buNone/>
              <a:defRPr sz="1500" b="1"/>
            </a:lvl3pPr>
            <a:lvl4pPr marL="1158400" indent="0">
              <a:buNone/>
              <a:defRPr sz="1300" b="1"/>
            </a:lvl4pPr>
            <a:lvl5pPr marL="1544533" indent="0">
              <a:buNone/>
              <a:defRPr sz="1300" b="1"/>
            </a:lvl5pPr>
            <a:lvl6pPr marL="1930667" indent="0">
              <a:buNone/>
              <a:defRPr sz="1300" b="1"/>
            </a:lvl6pPr>
            <a:lvl7pPr marL="2316800" indent="0">
              <a:buNone/>
              <a:defRPr sz="1300" b="1"/>
            </a:lvl7pPr>
            <a:lvl8pPr marL="2702933" indent="0">
              <a:buNone/>
              <a:defRPr sz="1300" b="1"/>
            </a:lvl8pPr>
            <a:lvl9pPr marL="3089067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74" y="2174381"/>
            <a:ext cx="4042833" cy="3951385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‹#›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6572F-DB19-4449-A86A-2073C6180F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0">
          <a:blip r:embed="rId2" cstate="print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‹#›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A221B-8204-4774-8DEA-FE296665F8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‹#›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C0A0A-D929-4E1A-9CDC-FFC79A3E50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596" y="272357"/>
            <a:ext cx="3008690" cy="1162347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657" y="272358"/>
            <a:ext cx="5111749" cy="5853409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596" y="1434703"/>
            <a:ext cx="3008690" cy="4691063"/>
          </a:xfrm>
        </p:spPr>
        <p:txBody>
          <a:bodyPr/>
          <a:lstStyle>
            <a:lvl1pPr marL="0" indent="0">
              <a:buNone/>
              <a:defRPr sz="1200"/>
            </a:lvl1pPr>
            <a:lvl2pPr marL="386133" indent="0">
              <a:buNone/>
              <a:defRPr sz="1000"/>
            </a:lvl2pPr>
            <a:lvl3pPr marL="772267" indent="0">
              <a:buNone/>
              <a:defRPr sz="900"/>
            </a:lvl3pPr>
            <a:lvl4pPr marL="1158400" indent="0">
              <a:buNone/>
              <a:defRPr sz="800"/>
            </a:lvl4pPr>
            <a:lvl5pPr marL="1544533" indent="0">
              <a:buNone/>
              <a:defRPr sz="800"/>
            </a:lvl5pPr>
            <a:lvl6pPr marL="1930667" indent="0">
              <a:buNone/>
              <a:defRPr sz="800"/>
            </a:lvl6pPr>
            <a:lvl7pPr marL="2316800" indent="0">
              <a:buNone/>
              <a:defRPr sz="800"/>
            </a:lvl7pPr>
            <a:lvl8pPr marL="2702933" indent="0">
              <a:buNone/>
              <a:defRPr sz="800"/>
            </a:lvl8pPr>
            <a:lvl9pPr marL="3089067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‹#›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1AFE61-074B-4E67-8CFF-5594A5D6C2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608" y="4801196"/>
            <a:ext cx="5486702" cy="565547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608" y="613172"/>
            <a:ext cx="5486702" cy="4115099"/>
          </a:xfrm>
        </p:spPr>
        <p:txBody>
          <a:bodyPr/>
          <a:lstStyle>
            <a:lvl1pPr marL="0" indent="0">
              <a:buNone/>
              <a:defRPr sz="2700"/>
            </a:lvl1pPr>
            <a:lvl2pPr marL="386133" indent="0">
              <a:buNone/>
              <a:defRPr sz="2400"/>
            </a:lvl2pPr>
            <a:lvl3pPr marL="772267" indent="0">
              <a:buNone/>
              <a:defRPr sz="2000"/>
            </a:lvl3pPr>
            <a:lvl4pPr marL="1158400" indent="0">
              <a:buNone/>
              <a:defRPr sz="1700"/>
            </a:lvl4pPr>
            <a:lvl5pPr marL="1544533" indent="0">
              <a:buNone/>
              <a:defRPr sz="1700"/>
            </a:lvl5pPr>
            <a:lvl6pPr marL="1930667" indent="0">
              <a:buNone/>
              <a:defRPr sz="1700"/>
            </a:lvl6pPr>
            <a:lvl7pPr marL="2316800" indent="0">
              <a:buNone/>
              <a:defRPr sz="1700"/>
            </a:lvl7pPr>
            <a:lvl8pPr marL="2702933" indent="0">
              <a:buNone/>
              <a:defRPr sz="1700"/>
            </a:lvl8pPr>
            <a:lvl9pPr marL="3089067" indent="0">
              <a:buNone/>
              <a:defRPr sz="17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608" y="5366743"/>
            <a:ext cx="5486702" cy="805160"/>
          </a:xfrm>
        </p:spPr>
        <p:txBody>
          <a:bodyPr/>
          <a:lstStyle>
            <a:lvl1pPr marL="0" indent="0">
              <a:buNone/>
              <a:defRPr sz="1200"/>
            </a:lvl1pPr>
            <a:lvl2pPr marL="386133" indent="0">
              <a:buNone/>
              <a:defRPr sz="1000"/>
            </a:lvl2pPr>
            <a:lvl3pPr marL="772267" indent="0">
              <a:buNone/>
              <a:defRPr sz="900"/>
            </a:lvl3pPr>
            <a:lvl4pPr marL="1158400" indent="0">
              <a:buNone/>
              <a:defRPr sz="800"/>
            </a:lvl4pPr>
            <a:lvl5pPr marL="1544533" indent="0">
              <a:buNone/>
              <a:defRPr sz="800"/>
            </a:lvl5pPr>
            <a:lvl6pPr marL="1930667" indent="0">
              <a:buNone/>
              <a:defRPr sz="800"/>
            </a:lvl6pPr>
            <a:lvl7pPr marL="2316800" indent="0">
              <a:buNone/>
              <a:defRPr sz="800"/>
            </a:lvl7pPr>
            <a:lvl8pPr marL="2702933" indent="0">
              <a:buNone/>
              <a:defRPr sz="800"/>
            </a:lvl8pPr>
            <a:lvl9pPr marL="3089067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‹#›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15686-901B-4C90-AF6E-81C3687576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7133" y="138411"/>
            <a:ext cx="7343321" cy="84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626" tIns="40812" rIns="81626" bIns="408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06" y="1651993"/>
            <a:ext cx="8784167" cy="440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626" tIns="40812" rIns="81626" bIns="408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4215" y="6247806"/>
            <a:ext cx="1905000" cy="45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1626" tIns="40812" rIns="81626" bIns="40812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‹#›</a:t>
            </a: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56858" y="6247806"/>
            <a:ext cx="2895298" cy="45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1626" tIns="40812" rIns="81626" bIns="40812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71179" y="6221017"/>
            <a:ext cx="1905000" cy="45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1626" tIns="40812" rIns="81626" bIns="40812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DDED68C-41FE-4F76-A052-536F380DDE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hf hdr="0" ftr="0" dt="0"/>
  <p:txStyles>
    <p:titleStyle>
      <a:lvl1pPr algn="l" defTabSz="816511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816511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defTabSz="816511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defTabSz="816511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defTabSz="816511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386133" algn="l" defTabSz="816511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772267" algn="l" defTabSz="816511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158400" algn="l" defTabSz="816511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544533" algn="l" defTabSz="816511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305689" indent="-305689" algn="l" defTabSz="816511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63667" indent="-256082" algn="l" defTabSz="816511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2pPr>
      <a:lvl3pPr marL="1020304" indent="-203792" algn="l" defTabSz="816511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429230" indent="-205134" algn="l" defTabSz="816511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836815" indent="-203792" algn="l" defTabSz="816511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222948" indent="-203792" algn="l" defTabSz="816511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609081" indent="-203792" algn="l" defTabSz="816511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2995215" indent="-203792" algn="l" defTabSz="816511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381348" indent="-203792" algn="l" defTabSz="816511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722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6133" algn="l" defTabSz="7722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2267" algn="l" defTabSz="7722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8400" algn="l" defTabSz="7722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533" algn="l" defTabSz="7722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30667" algn="l" defTabSz="7722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16800" algn="l" defTabSz="7722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02933" algn="l" defTabSz="7722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89067" algn="l" defTabSz="7722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7714" y="224733"/>
            <a:ext cx="8926286" cy="942081"/>
          </a:xfrm>
        </p:spPr>
        <p:txBody>
          <a:bodyPr/>
          <a:lstStyle/>
          <a:p>
            <a:pPr defTabSz="4432300"/>
            <a:r>
              <a:rPr lang="en-US" sz="2800" dirty="0" smtClean="0"/>
              <a:t>Greenhouse Gas Accounting in Agriculture:</a:t>
            </a:r>
            <a:br>
              <a:rPr lang="en-US" sz="2800" dirty="0" smtClean="0"/>
            </a:br>
            <a:r>
              <a:rPr lang="en-US" sz="1800" dirty="0" smtClean="0"/>
              <a:t>Dairy Industry Experience</a:t>
            </a:r>
            <a:endParaRPr lang="en-US" sz="2800" dirty="0" smtClean="0"/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677335" y="1327679"/>
            <a:ext cx="6693203" cy="4002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227" tIns="38613" rIns="77227" bIns="38613">
            <a:spAutoFit/>
          </a:bodyPr>
          <a:lstStyle/>
          <a:p>
            <a:pPr defTabSz="816511" eaLnBrk="0" hangingPunct="0"/>
            <a:r>
              <a:rPr lang="en-US" sz="1500" b="1" dirty="0">
                <a:solidFill>
                  <a:schemeClr val="tx2"/>
                </a:solidFill>
              </a:rPr>
              <a:t>Greg Thoma</a:t>
            </a:r>
          </a:p>
          <a:p>
            <a:pPr defTabSz="816511" eaLnBrk="0" hangingPunct="0"/>
            <a:r>
              <a:rPr lang="en-US" sz="1500" b="1" dirty="0">
                <a:solidFill>
                  <a:schemeClr val="tx2"/>
                </a:solidFill>
              </a:rPr>
              <a:t>Darin Nutter</a:t>
            </a:r>
          </a:p>
          <a:p>
            <a:pPr defTabSz="816511" eaLnBrk="0" hangingPunct="0"/>
            <a:r>
              <a:rPr lang="en-US" sz="1500" b="1" dirty="0">
                <a:solidFill>
                  <a:schemeClr val="tx2"/>
                </a:solidFill>
              </a:rPr>
              <a:t>Rick </a:t>
            </a:r>
            <a:r>
              <a:rPr lang="en-US" sz="1500" b="1" dirty="0" smtClean="0">
                <a:solidFill>
                  <a:schemeClr val="tx2"/>
                </a:solidFill>
              </a:rPr>
              <a:t>Ulrich</a:t>
            </a:r>
          </a:p>
          <a:p>
            <a:pPr defTabSz="816511" eaLnBrk="0" hangingPunct="0"/>
            <a:r>
              <a:rPr lang="en-US" sz="1500" b="1" dirty="0" smtClean="0">
                <a:solidFill>
                  <a:schemeClr val="tx2"/>
                </a:solidFill>
              </a:rPr>
              <a:t>Dae Soo Kim</a:t>
            </a:r>
            <a:endParaRPr lang="en-US" sz="1500" b="1" dirty="0">
              <a:solidFill>
                <a:schemeClr val="tx2"/>
              </a:solidFill>
            </a:endParaRPr>
          </a:p>
          <a:p>
            <a:pPr defTabSz="816511" eaLnBrk="0" hangingPunct="0"/>
            <a:r>
              <a:rPr lang="en-US" sz="1500" i="1" dirty="0" smtClean="0">
                <a:solidFill>
                  <a:schemeClr val="tx2"/>
                </a:solidFill>
              </a:rPr>
              <a:t>College of Engineering, University of Arkansas</a:t>
            </a:r>
            <a:endParaRPr lang="en-US" sz="1500" i="1" dirty="0">
              <a:solidFill>
                <a:schemeClr val="tx2"/>
              </a:solidFill>
            </a:endParaRPr>
          </a:p>
          <a:p>
            <a:pPr defTabSz="816511" eaLnBrk="0" hangingPunct="0"/>
            <a:endParaRPr lang="en-US" sz="1500" i="1" dirty="0">
              <a:solidFill>
                <a:schemeClr val="tx2"/>
              </a:solidFill>
            </a:endParaRPr>
          </a:p>
          <a:p>
            <a:pPr defTabSz="816511" eaLnBrk="0" hangingPunct="0"/>
            <a:r>
              <a:rPr lang="en-US" sz="1500" b="1" dirty="0">
                <a:solidFill>
                  <a:schemeClr val="tx2"/>
                </a:solidFill>
              </a:rPr>
              <a:t>Marty Matlock</a:t>
            </a:r>
          </a:p>
          <a:p>
            <a:pPr defTabSz="816511" eaLnBrk="0" hangingPunct="0"/>
            <a:r>
              <a:rPr lang="en-US" sz="1500" b="1" dirty="0">
                <a:solidFill>
                  <a:schemeClr val="tx2"/>
                </a:solidFill>
              </a:rPr>
              <a:t>Jennie Popp</a:t>
            </a:r>
          </a:p>
          <a:p>
            <a:pPr defTabSz="816511" eaLnBrk="0" hangingPunct="0"/>
            <a:r>
              <a:rPr lang="en-US" sz="1500" b="1" dirty="0">
                <a:solidFill>
                  <a:schemeClr val="tx2"/>
                </a:solidFill>
              </a:rPr>
              <a:t>Nathan Kemper</a:t>
            </a:r>
          </a:p>
          <a:p>
            <a:pPr defTabSz="816511" eaLnBrk="0" hangingPunct="0"/>
            <a:r>
              <a:rPr lang="en-US" sz="1500" b="1" dirty="0">
                <a:solidFill>
                  <a:schemeClr val="tx2"/>
                </a:solidFill>
              </a:rPr>
              <a:t>Zara </a:t>
            </a:r>
            <a:r>
              <a:rPr lang="en-US" sz="1500" b="1" dirty="0" err="1" smtClean="0">
                <a:solidFill>
                  <a:schemeClr val="tx2"/>
                </a:solidFill>
              </a:rPr>
              <a:t>Niederman</a:t>
            </a:r>
            <a:endParaRPr lang="en-US" sz="1500" b="1" dirty="0" smtClean="0">
              <a:solidFill>
                <a:schemeClr val="tx2"/>
              </a:solidFill>
            </a:endParaRPr>
          </a:p>
          <a:p>
            <a:pPr defTabSz="816511" eaLnBrk="0" hangingPunct="0"/>
            <a:r>
              <a:rPr lang="en-US" sz="1500" i="1" dirty="0" smtClean="0">
                <a:solidFill>
                  <a:schemeClr val="tx2"/>
                </a:solidFill>
              </a:rPr>
              <a:t>UA Center for Agricultural and Rural Sustainability</a:t>
            </a:r>
          </a:p>
          <a:p>
            <a:pPr defTabSz="816511" eaLnBrk="0" hangingPunct="0"/>
            <a:endParaRPr lang="en-US" sz="1500" i="1" dirty="0">
              <a:solidFill>
                <a:schemeClr val="tx2"/>
              </a:solidFill>
            </a:endParaRPr>
          </a:p>
          <a:p>
            <a:pPr defTabSz="816511" eaLnBrk="0" hangingPunct="0"/>
            <a:r>
              <a:rPr lang="en-US" sz="1500" b="1" dirty="0" smtClean="0">
                <a:solidFill>
                  <a:schemeClr val="tx2"/>
                </a:solidFill>
              </a:rPr>
              <a:t>David Shonnard</a:t>
            </a:r>
          </a:p>
          <a:p>
            <a:pPr defTabSz="816511" eaLnBrk="0" hangingPunct="0"/>
            <a:r>
              <a:rPr lang="en-US" sz="1500" b="1" dirty="0" smtClean="0">
                <a:solidFill>
                  <a:schemeClr val="tx2"/>
                </a:solidFill>
              </a:rPr>
              <a:t>Felix Adom</a:t>
            </a:r>
          </a:p>
          <a:p>
            <a:pPr defTabSz="816511" eaLnBrk="0" hangingPunct="0"/>
            <a:r>
              <a:rPr lang="en-US" sz="1500" b="1" dirty="0" smtClean="0">
                <a:solidFill>
                  <a:schemeClr val="tx2"/>
                </a:solidFill>
              </a:rPr>
              <a:t>Charles Workman</a:t>
            </a:r>
            <a:endParaRPr lang="en-US" sz="1500" b="1" dirty="0">
              <a:solidFill>
                <a:schemeClr val="tx2"/>
              </a:solidFill>
            </a:endParaRPr>
          </a:p>
          <a:p>
            <a:pPr defTabSz="816511" eaLnBrk="0" hangingPunct="0"/>
            <a:r>
              <a:rPr lang="en-US" sz="1500" i="1" dirty="0" smtClean="0">
                <a:solidFill>
                  <a:schemeClr val="tx2"/>
                </a:solidFill>
              </a:rPr>
              <a:t>Chemical Engineering, Michigan </a:t>
            </a:r>
            <a:r>
              <a:rPr lang="en-US" sz="1500" i="1" dirty="0">
                <a:solidFill>
                  <a:schemeClr val="tx2"/>
                </a:solidFill>
              </a:rPr>
              <a:t>Technological University</a:t>
            </a:r>
          </a:p>
          <a:p>
            <a:pPr defTabSz="816511" eaLnBrk="0" hangingPunct="0"/>
            <a:endParaRPr lang="en-US" sz="1500" i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Challenges: Allocation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05689" lvl="1" indent="-305689">
              <a:buFontTx/>
              <a:buChar char="•"/>
            </a:pPr>
            <a:r>
              <a:rPr lang="en-US" dirty="0" smtClean="0"/>
              <a:t>System expansion</a:t>
            </a:r>
          </a:p>
          <a:p>
            <a:pPr marL="305689" lvl="1" indent="-305689">
              <a:buFontTx/>
              <a:buChar char="•"/>
            </a:pPr>
            <a:r>
              <a:rPr lang="en-US" dirty="0" smtClean="0"/>
              <a:t>Physical causality</a:t>
            </a:r>
          </a:p>
          <a:p>
            <a:pPr marL="305689" lvl="1" indent="-305689">
              <a:buFontTx/>
              <a:buChar char="•"/>
            </a:pPr>
            <a:r>
              <a:rPr lang="en-US" dirty="0" smtClean="0"/>
              <a:t>Economic value</a:t>
            </a:r>
          </a:p>
          <a:p>
            <a:pPr marL="305689" lvl="1" indent="-305689">
              <a:buFontTx/>
              <a:buChar char="•"/>
            </a:pPr>
            <a:r>
              <a:rPr lang="en-US" dirty="0" smtClean="0"/>
              <a:t>Mass/Energy content</a:t>
            </a:r>
          </a:p>
          <a:p>
            <a:pPr marL="305689" lvl="1" indent="-305689">
              <a:buFontTx/>
              <a:buChar char="•"/>
            </a:pPr>
            <a:endParaRPr lang="en-US" dirty="0" smtClean="0"/>
          </a:p>
          <a:p>
            <a:pPr marL="305689" lvl="1" indent="-305689">
              <a:buFontTx/>
              <a:buChar char="•"/>
            </a:pPr>
            <a:r>
              <a:rPr lang="en-US" dirty="0" smtClean="0"/>
              <a:t>By-products</a:t>
            </a:r>
            <a:r>
              <a:rPr lang="en-US" dirty="0" smtClean="0"/>
              <a:t>: </a:t>
            </a:r>
            <a:endParaRPr lang="en-US" dirty="0" smtClean="0"/>
          </a:p>
          <a:p>
            <a:pPr marL="662326" lvl="2" indent="-305689"/>
            <a:r>
              <a:rPr lang="en-US" dirty="0" smtClean="0"/>
              <a:t>Distiller’s </a:t>
            </a:r>
            <a:r>
              <a:rPr lang="en-US" dirty="0" smtClean="0"/>
              <a:t>grains, grain </a:t>
            </a:r>
            <a:r>
              <a:rPr lang="en-US" dirty="0" smtClean="0"/>
              <a:t>meals, </a:t>
            </a:r>
            <a:r>
              <a:rPr lang="en-US" dirty="0" smtClean="0"/>
              <a:t>pulp, </a:t>
            </a:r>
            <a:r>
              <a:rPr lang="en-US" dirty="0" smtClean="0"/>
              <a:t>etc</a:t>
            </a:r>
          </a:p>
          <a:p>
            <a:pPr marL="305689" lvl="1" indent="-305689">
              <a:buFontTx/>
              <a:buChar char="•"/>
            </a:pPr>
            <a:r>
              <a:rPr lang="en-US" dirty="0" smtClean="0"/>
              <a:t>Milk and beef</a:t>
            </a:r>
          </a:p>
          <a:p>
            <a:pPr marL="305689" lvl="1" indent="-305689">
              <a:buFontTx/>
              <a:buChar char="•"/>
            </a:pPr>
            <a:r>
              <a:rPr lang="en-US" dirty="0" smtClean="0"/>
              <a:t>Cream and milk products</a:t>
            </a:r>
            <a:endParaRPr lang="en-US" dirty="0" smtClean="0"/>
          </a:p>
          <a:p>
            <a:r>
              <a:rPr lang="en-US" sz="2200" dirty="0" smtClean="0"/>
              <a:t>Refrigeration at retail and in-home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31B18E-B0ED-4C42-8BA9-04D316C5FAA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524002" y="305099"/>
            <a:ext cx="164931" cy="46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636" tIns="40819" rIns="81636" bIns="40819">
            <a:spAutoFit/>
          </a:bodyPr>
          <a:lstStyle/>
          <a:p>
            <a:pPr defTabSz="816511"/>
            <a:endParaRPr lang="en-US" sz="2500" dirty="0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 smtClean="0"/>
              <a:t>The </a:t>
            </a:r>
            <a:r>
              <a:rPr lang="en-US" sz="3400" dirty="0" err="1" smtClean="0"/>
              <a:t>Feedprint</a:t>
            </a:r>
            <a:endParaRPr lang="en-US" sz="34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0C0A0A-D929-4E1A-9CDC-FFC79A3E50E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13316" name="Rectangle 3"/>
          <p:cNvSpPr txBox="1">
            <a:spLocks noChangeArrowheads="1"/>
          </p:cNvSpPr>
          <p:nvPr/>
        </p:nvSpPr>
        <p:spPr bwMode="auto">
          <a:xfrm>
            <a:off x="615346" y="1251646"/>
            <a:ext cx="7027334" cy="4722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227" tIns="38613" rIns="77227" bIns="38613"/>
          <a:lstStyle/>
          <a:p>
            <a:pPr marL="268148" indent="-241334" defTabSz="816511"/>
            <a:endParaRPr lang="en-US" dirty="0"/>
          </a:p>
        </p:txBody>
      </p:sp>
      <p:pic>
        <p:nvPicPr>
          <p:cNvPr id="8" name="Picture 7" descr="National Feed Carbon Footprint, Fractional Contribution by Feed Type.char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" y="932580"/>
            <a:ext cx="7795260" cy="565954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67180" y="497087"/>
            <a:ext cx="6812643" cy="1143000"/>
          </a:xfrm>
        </p:spPr>
        <p:txBody>
          <a:bodyPr/>
          <a:lstStyle/>
          <a:p>
            <a:pPr eaLnBrk="1" hangingPunct="1"/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>Dairy Fluid Milk</a:t>
            </a:r>
            <a:br>
              <a:rPr lang="en-US" sz="3100" dirty="0" smtClean="0"/>
            </a:br>
            <a:r>
              <a:rPr lang="en-US" sz="1800" dirty="0" smtClean="0"/>
              <a:t>Farm Level Data Collection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/>
            </a:r>
            <a:br>
              <a:rPr lang="en-US" sz="3100" dirty="0" smtClean="0"/>
            </a:br>
            <a:endParaRPr lang="en-US" sz="2000" b="0" dirty="0" smtClean="0">
              <a:solidFill>
                <a:srgbClr val="3333FF"/>
              </a:solidFill>
            </a:endParaRP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038679" y="3649265"/>
            <a:ext cx="5696858" cy="607219"/>
          </a:xfrm>
        </p:spPr>
        <p:txBody>
          <a:bodyPr/>
          <a:lstStyle/>
          <a:p>
            <a:pPr algn="ctr"/>
            <a:endParaRPr lang="en-US" sz="2400" b="1" dirty="0" smtClean="0"/>
          </a:p>
          <a:p>
            <a:pPr algn="ctr"/>
            <a:endParaRPr lang="en-US" sz="2400" b="1" dirty="0" smtClean="0"/>
          </a:p>
          <a:p>
            <a:pPr algn="ctr"/>
            <a:endParaRPr lang="en-US" sz="2000" b="1" dirty="0" smtClean="0">
              <a:solidFill>
                <a:srgbClr val="990033"/>
              </a:solidFill>
            </a:endParaRPr>
          </a:p>
          <a:p>
            <a:pPr>
              <a:spcBef>
                <a:spcPct val="0"/>
              </a:spcBef>
            </a:pPr>
            <a:endParaRPr lang="en-US" sz="1300" dirty="0" smtClean="0"/>
          </a:p>
        </p:txBody>
      </p:sp>
      <p:sp>
        <p:nvSpPr>
          <p:cNvPr id="3077" name="Text Box 8"/>
          <p:cNvSpPr txBox="1">
            <a:spLocks noChangeArrowheads="1"/>
          </p:cNvSpPr>
          <p:nvPr/>
        </p:nvSpPr>
        <p:spPr bwMode="auto">
          <a:xfrm>
            <a:off x="551847" y="1751708"/>
            <a:ext cx="5480654" cy="1124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227" tIns="38613" rIns="77227" bIns="38613">
            <a:spAutoFit/>
          </a:bodyPr>
          <a:lstStyle/>
          <a:p>
            <a:pPr algn="ctr" defTabSz="816511">
              <a:spcBef>
                <a:spcPct val="50000"/>
              </a:spcBef>
            </a:pPr>
            <a:r>
              <a:rPr lang="en-US" sz="3400" b="1" dirty="0">
                <a:solidFill>
                  <a:srgbClr val="3333FF"/>
                </a:solidFill>
              </a:rPr>
              <a:t>Producer </a:t>
            </a:r>
            <a:r>
              <a:rPr lang="en-US" sz="3400" b="1" dirty="0" smtClean="0">
                <a:solidFill>
                  <a:srgbClr val="3333FF"/>
                </a:solidFill>
              </a:rPr>
              <a:t>Survey</a:t>
            </a:r>
            <a:br>
              <a:rPr lang="en-US" sz="3400" b="1" dirty="0" smtClean="0">
                <a:solidFill>
                  <a:srgbClr val="3333FF"/>
                </a:solidFill>
              </a:rPr>
            </a:br>
            <a:r>
              <a:rPr lang="en-US" sz="3400" b="1" dirty="0" smtClean="0">
                <a:solidFill>
                  <a:srgbClr val="3333FF"/>
                </a:solidFill>
              </a:rPr>
              <a:t>for On-Farm Data</a:t>
            </a:r>
            <a:endParaRPr lang="en-US" sz="3400" b="1" dirty="0">
              <a:solidFill>
                <a:srgbClr val="3333FF"/>
              </a:solidFill>
            </a:endParaRPr>
          </a:p>
        </p:txBody>
      </p:sp>
      <p:sp>
        <p:nvSpPr>
          <p:cNvPr id="3078" name="Line 7"/>
          <p:cNvSpPr>
            <a:spLocks noChangeShapeType="1"/>
          </p:cNvSpPr>
          <p:nvPr/>
        </p:nvSpPr>
        <p:spPr bwMode="auto">
          <a:xfrm>
            <a:off x="597203" y="1445123"/>
            <a:ext cx="8247440" cy="14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77227" tIns="38613" rIns="77227" bIns="38613"/>
          <a:lstStyle/>
          <a:p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55384" y="3837449"/>
            <a:ext cx="7082103" cy="238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227" tIns="38613" rIns="77227" bIns="38613"/>
          <a:lstStyle/>
          <a:p>
            <a:pPr marL="268148" indent="-241334" defTabSz="816511"/>
            <a:endParaRPr lang="en-US" sz="1100" dirty="0"/>
          </a:p>
          <a:p>
            <a:pPr marL="268148" indent="-241334" defTabSz="816511"/>
            <a:r>
              <a:rPr lang="en-US" sz="2000" dirty="0"/>
              <a:t>Collect </a:t>
            </a:r>
            <a:r>
              <a:rPr lang="en-US" sz="2000" dirty="0" smtClean="0"/>
              <a:t>representative data </a:t>
            </a:r>
            <a:r>
              <a:rPr lang="en-US" sz="2000" dirty="0"/>
              <a:t>from </a:t>
            </a:r>
            <a:r>
              <a:rPr lang="en-US" sz="2000" dirty="0" smtClean="0"/>
              <a:t>U.S</a:t>
            </a:r>
            <a:r>
              <a:rPr lang="en-US" sz="2000" dirty="0"/>
              <a:t>. dairy producers </a:t>
            </a:r>
            <a:r>
              <a:rPr lang="en-US" sz="2000" dirty="0" smtClean="0"/>
              <a:t>to establish a carbon footprint baseline relevant to conditions in the United States</a:t>
            </a:r>
            <a:r>
              <a:rPr lang="en-US" sz="2000" dirty="0" smtClean="0"/>
              <a:t>.</a:t>
            </a:r>
          </a:p>
          <a:p>
            <a:pPr marL="268148" indent="-241334" defTabSz="816511"/>
            <a:endParaRPr lang="en-US" sz="2000" dirty="0" smtClean="0"/>
          </a:p>
          <a:p>
            <a:pPr marL="268148" indent="-241334" defTabSz="816511"/>
            <a:r>
              <a:rPr lang="en-US" sz="2000" dirty="0" smtClean="0"/>
              <a:t>Single farm footprint will have similar goal, but obviously require site specific data and understanding of practices</a:t>
            </a:r>
            <a:endParaRPr lang="en-US" sz="2000" dirty="0"/>
          </a:p>
          <a:p>
            <a:pPr marL="268148" indent="-241334" defTabSz="816511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ext Box 2"/>
          <p:cNvSpPr txBox="1">
            <a:spLocks noChangeArrowheads="1"/>
          </p:cNvSpPr>
          <p:nvPr/>
        </p:nvSpPr>
        <p:spPr bwMode="auto">
          <a:xfrm>
            <a:off x="1524002" y="305099"/>
            <a:ext cx="164931" cy="46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636" tIns="40819" rIns="81636" bIns="40819">
            <a:spAutoFit/>
          </a:bodyPr>
          <a:lstStyle/>
          <a:p>
            <a:pPr defTabSz="816511"/>
            <a:endParaRPr lang="en-US" sz="2500" dirty="0"/>
          </a:p>
        </p:txBody>
      </p:sp>
      <p:sp>
        <p:nvSpPr>
          <p:cNvPr id="126978" name="Rectangle 3"/>
          <p:cNvSpPr>
            <a:spLocks noGrp="1" noChangeArrowheads="1"/>
          </p:cNvSpPr>
          <p:nvPr>
            <p:ph type="title"/>
          </p:nvPr>
        </p:nvSpPr>
        <p:spPr/>
        <p:txBody>
          <a:bodyPr lIns="81636" tIns="40819" rIns="81636" bIns="40819"/>
          <a:lstStyle/>
          <a:p>
            <a:pPr marL="289600" indent="-289600"/>
            <a:r>
              <a:rPr lang="en-US" sz="3100" dirty="0" smtClean="0"/>
              <a:t>Producer Survey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0C0A0A-D929-4E1A-9CDC-FFC79A3E50E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26979" name="Rectangle 3"/>
          <p:cNvSpPr txBox="1">
            <a:spLocks noChangeArrowheads="1"/>
          </p:cNvSpPr>
          <p:nvPr/>
        </p:nvSpPr>
        <p:spPr bwMode="auto">
          <a:xfrm>
            <a:off x="375503" y="1049279"/>
            <a:ext cx="7935988" cy="2495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227" tIns="38613" rIns="77227" bIns="38613"/>
          <a:lstStyle/>
          <a:p>
            <a:pPr marL="268148" indent="-241334" defTabSz="816511">
              <a:buFontTx/>
              <a:buChar char="•"/>
            </a:pPr>
            <a:r>
              <a:rPr lang="en-US" sz="2000" dirty="0" smtClean="0"/>
              <a:t>43 </a:t>
            </a:r>
            <a:r>
              <a:rPr lang="en-US" sz="2000" dirty="0"/>
              <a:t>questions in 9 areas </a:t>
            </a:r>
          </a:p>
          <a:p>
            <a:pPr marL="654281" lvl="1" indent="-241334" defTabSz="816511">
              <a:buFontTx/>
              <a:buChar char="-"/>
            </a:pPr>
            <a:r>
              <a:rPr lang="en-US" sz="2000" dirty="0" smtClean="0"/>
              <a:t>About </a:t>
            </a:r>
            <a:r>
              <a:rPr lang="en-US" sz="2000" dirty="0"/>
              <a:t>Your Facility               </a:t>
            </a:r>
            <a:endParaRPr lang="en-US" sz="2000" dirty="0" smtClean="0"/>
          </a:p>
          <a:p>
            <a:pPr marL="654281" lvl="1" indent="-241334" defTabSz="816511">
              <a:buFontTx/>
              <a:buChar char="-"/>
            </a:pPr>
            <a:r>
              <a:rPr lang="en-US" sz="2000" dirty="0" smtClean="0"/>
              <a:t>On-Facility </a:t>
            </a:r>
            <a:r>
              <a:rPr lang="en-US" sz="2000" dirty="0" smtClean="0"/>
              <a:t>Crop </a:t>
            </a:r>
            <a:r>
              <a:rPr lang="en-US" sz="2000" dirty="0" smtClean="0"/>
              <a:t>Production</a:t>
            </a:r>
          </a:p>
          <a:p>
            <a:pPr marL="654281" lvl="1" indent="-241334" defTabSz="816511">
              <a:buFontTx/>
              <a:buChar char="-"/>
            </a:pPr>
            <a:r>
              <a:rPr lang="en-US" sz="2000" dirty="0" smtClean="0"/>
              <a:t>Manure </a:t>
            </a:r>
            <a:r>
              <a:rPr lang="en-US" sz="2000" dirty="0"/>
              <a:t>Management </a:t>
            </a:r>
            <a:endParaRPr lang="en-US" sz="2000" dirty="0" smtClean="0"/>
          </a:p>
          <a:p>
            <a:pPr marL="654281" lvl="1" indent="-241334" defTabSz="816511">
              <a:buFontTx/>
              <a:buChar char="-"/>
            </a:pPr>
            <a:r>
              <a:rPr lang="en-US" sz="2000" dirty="0" smtClean="0"/>
              <a:t>Energy Usage</a:t>
            </a:r>
          </a:p>
          <a:p>
            <a:pPr marL="654281" lvl="1" indent="-241334" defTabSz="816511">
              <a:buFontTx/>
              <a:buChar char="-"/>
            </a:pPr>
            <a:r>
              <a:rPr lang="en-US" sz="2000" dirty="0" smtClean="0"/>
              <a:t>Housing </a:t>
            </a:r>
            <a:r>
              <a:rPr lang="en-US" sz="2000" dirty="0"/>
              <a:t>&amp; Milking </a:t>
            </a:r>
            <a:r>
              <a:rPr lang="en-US" sz="2000" dirty="0" smtClean="0"/>
              <a:t>Information</a:t>
            </a:r>
          </a:p>
          <a:p>
            <a:pPr marL="654281" lvl="1" indent="-241334" defTabSz="816511">
              <a:buFontTx/>
              <a:buChar char="-"/>
            </a:pPr>
            <a:r>
              <a:rPr lang="en-US" sz="2000" dirty="0" smtClean="0"/>
              <a:t>Animal </a:t>
            </a:r>
            <a:r>
              <a:rPr lang="en-US" sz="2000" dirty="0"/>
              <a:t>Feedstuffs &amp; </a:t>
            </a:r>
            <a:r>
              <a:rPr lang="en-US" sz="2000" dirty="0" smtClean="0"/>
              <a:t>Grazing </a:t>
            </a:r>
            <a:r>
              <a:rPr lang="en-US" sz="2000" dirty="0"/>
              <a:t>Practices </a:t>
            </a:r>
          </a:p>
          <a:p>
            <a:pPr marL="268148" indent="-241334" defTabSz="816511">
              <a:buFontTx/>
              <a:buChar char="•"/>
            </a:pPr>
            <a:r>
              <a:rPr lang="en-US" sz="1700" dirty="0" smtClean="0"/>
              <a:t>500+ usable surveys returned</a:t>
            </a:r>
            <a:r>
              <a:rPr lang="en-US" sz="1700" dirty="0"/>
              <a:t/>
            </a:r>
            <a:br>
              <a:rPr lang="en-US" sz="1700" dirty="0"/>
            </a:br>
            <a:endParaRPr lang="en-US" sz="1700" dirty="0"/>
          </a:p>
        </p:txBody>
      </p:sp>
      <p:pic>
        <p:nvPicPr>
          <p:cNvPr id="7" name="Picture 6" descr="national.demog.char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1489" y="3620125"/>
            <a:ext cx="4462512" cy="3237875"/>
          </a:xfrm>
          <a:prstGeom prst="rect">
            <a:avLst/>
          </a:prstGeom>
        </p:spPr>
      </p:pic>
      <p:pic>
        <p:nvPicPr>
          <p:cNvPr id="8" name="Picture 7" descr="survey.response.demog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74343"/>
            <a:ext cx="4572000" cy="328365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Producer Survey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920" y="1337199"/>
            <a:ext cx="8784167" cy="4926607"/>
          </a:xfrm>
        </p:spPr>
        <p:txBody>
          <a:bodyPr/>
          <a:lstStyle/>
          <a:p>
            <a:r>
              <a:rPr lang="en-US" dirty="0" smtClean="0"/>
              <a:t>Tremendous effort </a:t>
            </a:r>
            <a:r>
              <a:rPr lang="en-US" dirty="0" smtClean="0"/>
              <a:t>from farmers</a:t>
            </a:r>
            <a:endParaRPr lang="en-US" dirty="0" smtClean="0"/>
          </a:p>
          <a:p>
            <a:r>
              <a:rPr lang="en-US" dirty="0" smtClean="0"/>
              <a:t>Generally very conscientious in providing information</a:t>
            </a:r>
          </a:p>
          <a:p>
            <a:pPr lvl="1"/>
            <a:r>
              <a:rPr lang="en-US" dirty="0" smtClean="0"/>
              <a:t>Despite multiple revisions, still some confusion</a:t>
            </a:r>
          </a:p>
          <a:p>
            <a:pPr lvl="1"/>
            <a:r>
              <a:rPr lang="en-US" dirty="0" smtClean="0"/>
              <a:t>Missing information</a:t>
            </a:r>
          </a:p>
          <a:p>
            <a:pPr lvl="2"/>
            <a:r>
              <a:rPr lang="en-US" dirty="0" smtClean="0"/>
              <a:t>Herd demographics </a:t>
            </a:r>
            <a:r>
              <a:rPr lang="en-US" dirty="0" smtClean="0"/>
              <a:t>often incomplete</a:t>
            </a:r>
            <a:endParaRPr lang="en-US" dirty="0" smtClean="0"/>
          </a:p>
          <a:p>
            <a:pPr lvl="2"/>
            <a:r>
              <a:rPr lang="en-US" dirty="0" smtClean="0"/>
              <a:t>Manure management quantities inconsistent</a:t>
            </a:r>
          </a:p>
          <a:p>
            <a:pPr lvl="2"/>
            <a:r>
              <a:rPr lang="en-US" dirty="0" smtClean="0"/>
              <a:t>On-farm crop production data</a:t>
            </a:r>
          </a:p>
          <a:p>
            <a:pPr lvl="2"/>
            <a:r>
              <a:rPr lang="en-US" dirty="0" smtClean="0"/>
              <a:t>Animal diets – information runs the gamut!</a:t>
            </a:r>
          </a:p>
          <a:p>
            <a:r>
              <a:rPr lang="en-US" dirty="0" smtClean="0"/>
              <a:t>Lesson:</a:t>
            </a:r>
          </a:p>
          <a:p>
            <a:pPr lvl="1"/>
            <a:r>
              <a:rPr lang="en-US" dirty="0" smtClean="0"/>
              <a:t>Farm scale analysis will need knowledgeable data collectors and very patient farmers</a:t>
            </a:r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31B18E-B0ED-4C42-8BA9-04D316C5FAA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</a:t>
            </a:r>
            <a:r>
              <a:rPr lang="en-US" dirty="0" smtClean="0"/>
              <a:t>Management &amp; Reconciliation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406" y="1206500"/>
            <a:ext cx="8784167" cy="5346699"/>
          </a:xfrm>
        </p:spPr>
        <p:txBody>
          <a:bodyPr/>
          <a:lstStyle/>
          <a:p>
            <a:r>
              <a:rPr lang="en-US" dirty="0" smtClean="0"/>
              <a:t>Each survey entered twice; copies compared and corrected by reference to original</a:t>
            </a:r>
          </a:p>
          <a:p>
            <a:r>
              <a:rPr lang="en-US" dirty="0" smtClean="0"/>
              <a:t>Outliers identified </a:t>
            </a:r>
          </a:p>
          <a:p>
            <a:pPr lvl="1"/>
            <a:r>
              <a:rPr lang="en-US" dirty="0" smtClean="0"/>
              <a:t>(</a:t>
            </a:r>
            <a:r>
              <a:rPr lang="en-US" dirty="0" err="1" smtClean="0"/>
              <a:t>eg</a:t>
            </a:r>
            <a:r>
              <a:rPr lang="en-US" dirty="0" smtClean="0"/>
              <a:t> 13 day calving interval </a:t>
            </a:r>
            <a:r>
              <a:rPr lang="en-US" dirty="0" smtClean="0">
                <a:sym typeface="Wingdings" pitchFamily="2" charset="2"/>
              </a:rPr>
              <a:t> months)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Milk production </a:t>
            </a:r>
          </a:p>
          <a:p>
            <a:r>
              <a:rPr lang="en-US" dirty="0" smtClean="0">
                <a:sym typeface="Wingdings" pitchFamily="2" charset="2"/>
              </a:rPr>
              <a:t>Missing data interpolated by </a:t>
            </a:r>
            <a:r>
              <a:rPr lang="en-US" dirty="0" smtClean="0">
                <a:sym typeface="Wingdings" pitchFamily="2" charset="2"/>
              </a:rPr>
              <a:t>substitution 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with </a:t>
            </a:r>
            <a:r>
              <a:rPr lang="en-US" dirty="0" smtClean="0">
                <a:sym typeface="Wingdings" pitchFamily="2" charset="2"/>
              </a:rPr>
              <a:t>weighted regional average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Herd demographics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Dry matter intake </a:t>
            </a:r>
            <a:r>
              <a:rPr lang="en-US" dirty="0" smtClean="0">
                <a:sym typeface="Wingdings" pitchFamily="2" charset="2"/>
              </a:rPr>
              <a:t>(regional average ration used when missing)</a:t>
            </a:r>
            <a:endParaRPr lang="en-US" dirty="0" smtClean="0">
              <a:sym typeface="Wingdings" pitchFamily="2" charset="2"/>
            </a:endParaRPr>
          </a:p>
          <a:p>
            <a:pPr lvl="1"/>
            <a:r>
              <a:rPr lang="en-US" dirty="0" smtClean="0">
                <a:sym typeface="Wingdings" pitchFamily="2" charset="2"/>
              </a:rPr>
              <a:t>MUN, fat and protein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31B18E-B0ED-4C42-8BA9-04D316C5FAA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On-Farm Emissions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59596" y="1600566"/>
            <a:ext cx="6643373" cy="1162347"/>
          </a:xfrm>
        </p:spPr>
        <p:txBody>
          <a:bodyPr/>
          <a:lstStyle/>
          <a:p>
            <a:r>
              <a:rPr lang="en-US" dirty="0" smtClean="0"/>
              <a:t>Enteric, manure, energy</a:t>
            </a:r>
          </a:p>
          <a:p>
            <a:r>
              <a:rPr lang="en-US" dirty="0" smtClean="0"/>
              <a:t>	</a:t>
            </a:r>
            <a:r>
              <a:rPr lang="en-US" sz="2000" dirty="0" smtClean="0"/>
              <a:t>Data from </a:t>
            </a:r>
            <a:r>
              <a:rPr lang="en-US" sz="2000" dirty="0" smtClean="0"/>
              <a:t>producer survey </a:t>
            </a:r>
            <a:r>
              <a:rPr lang="en-US" sz="2000" dirty="0" smtClean="0"/>
              <a:t>&amp; existing models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Diet and Enteric Methane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911" y="1292229"/>
            <a:ext cx="8784167" cy="4990107"/>
          </a:xfrm>
        </p:spPr>
        <p:txBody>
          <a:bodyPr/>
          <a:lstStyle/>
          <a:p>
            <a:r>
              <a:rPr lang="en-US" dirty="0" smtClean="0"/>
              <a:t>Diet from survey </a:t>
            </a:r>
            <a:r>
              <a:rPr lang="en-US" dirty="0" smtClean="0"/>
              <a:t>matched </a:t>
            </a:r>
            <a:r>
              <a:rPr lang="en-US" dirty="0" smtClean="0"/>
              <a:t>with NRC feed database to determine relevant parameters:</a:t>
            </a:r>
          </a:p>
          <a:p>
            <a:pPr lvl="1"/>
            <a:r>
              <a:rPr lang="en-US" dirty="0" smtClean="0"/>
              <a:t>Crude </a:t>
            </a:r>
            <a:r>
              <a:rPr lang="en-US" dirty="0" smtClean="0"/>
              <a:t>Protein, DE, </a:t>
            </a:r>
            <a:r>
              <a:rPr lang="en-US" dirty="0" err="1" smtClean="0"/>
              <a:t>NE</a:t>
            </a:r>
            <a:r>
              <a:rPr lang="en-US" baseline="-25000" dirty="0" err="1" smtClean="0"/>
              <a:t>g</a:t>
            </a:r>
            <a:r>
              <a:rPr lang="en-US" dirty="0" smtClean="0"/>
              <a:t>, NE</a:t>
            </a:r>
            <a:r>
              <a:rPr lang="en-US" baseline="-25000" dirty="0" smtClean="0"/>
              <a:t>L</a:t>
            </a:r>
            <a:r>
              <a:rPr lang="en-US" dirty="0" smtClean="0"/>
              <a:t>, …</a:t>
            </a:r>
          </a:p>
          <a:p>
            <a:pPr lvl="1"/>
            <a:r>
              <a:rPr lang="en-US" dirty="0" smtClean="0"/>
              <a:t>Milk </a:t>
            </a:r>
            <a:r>
              <a:rPr lang="en-US" dirty="0" smtClean="0"/>
              <a:t>to Beef allocation calculations</a:t>
            </a:r>
          </a:p>
          <a:p>
            <a:r>
              <a:rPr lang="en-US" dirty="0" smtClean="0"/>
              <a:t>Model Comparisons:</a:t>
            </a:r>
          </a:p>
          <a:p>
            <a:pPr lvl="1"/>
            <a:r>
              <a:rPr lang="en-US" dirty="0" smtClean="0"/>
              <a:t>Ellis DMI model has lowest RMSE</a:t>
            </a:r>
          </a:p>
          <a:p>
            <a:r>
              <a:rPr lang="en-US" dirty="0" smtClean="0"/>
              <a:t>Biogenic </a:t>
            </a:r>
            <a:r>
              <a:rPr lang="en-US" dirty="0" smtClean="0"/>
              <a:t>GHGs</a:t>
            </a:r>
          </a:p>
          <a:p>
            <a:pPr lvl="1"/>
            <a:r>
              <a:rPr lang="en-US" dirty="0" smtClean="0"/>
              <a:t>Methane explicitly accounted</a:t>
            </a:r>
            <a:endParaRPr lang="en-US" dirty="0" smtClean="0"/>
          </a:p>
          <a:p>
            <a:pPr lvl="1"/>
            <a:r>
              <a:rPr lang="en-US" dirty="0" smtClean="0"/>
              <a:t>Other </a:t>
            </a:r>
            <a:r>
              <a:rPr lang="en-US" dirty="0" smtClean="0"/>
              <a:t>biogenic carbon cycling is not explicitly accounted</a:t>
            </a:r>
          </a:p>
          <a:p>
            <a:pPr lvl="2"/>
            <a:r>
              <a:rPr lang="en-US" dirty="0" smtClean="0"/>
              <a:t>In line with current IDF discussions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31B18E-B0ED-4C42-8BA9-04D316C5FAA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3" cstate="print"/>
          <a:srcRect l="5749" r="5245" b="7419"/>
          <a:stretch>
            <a:fillRect/>
          </a:stretch>
        </p:blipFill>
        <p:spPr bwMode="auto">
          <a:xfrm>
            <a:off x="0" y="23813"/>
            <a:ext cx="9144000" cy="683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Freeform 9"/>
          <p:cNvSpPr/>
          <p:nvPr/>
        </p:nvSpPr>
        <p:spPr bwMode="auto">
          <a:xfrm>
            <a:off x="5106609" y="4777979"/>
            <a:ext cx="1644953" cy="1818084"/>
          </a:xfrm>
          <a:custGeom>
            <a:avLst/>
            <a:gdLst>
              <a:gd name="connsiteX0" fmla="*/ 393700 w 1727200"/>
              <a:gd name="connsiteY0" fmla="*/ 0 h 2019300"/>
              <a:gd name="connsiteX1" fmla="*/ 393700 w 1727200"/>
              <a:gd name="connsiteY1" fmla="*/ 0 h 2019300"/>
              <a:gd name="connsiteX2" fmla="*/ 393700 w 1727200"/>
              <a:gd name="connsiteY2" fmla="*/ 444500 h 2019300"/>
              <a:gd name="connsiteX3" fmla="*/ 1727200 w 1727200"/>
              <a:gd name="connsiteY3" fmla="*/ 1778000 h 2019300"/>
              <a:gd name="connsiteX4" fmla="*/ 1485900 w 1727200"/>
              <a:gd name="connsiteY4" fmla="*/ 2019300 h 2019300"/>
              <a:gd name="connsiteX5" fmla="*/ 139700 w 1727200"/>
              <a:gd name="connsiteY5" fmla="*/ 673100 h 2019300"/>
              <a:gd name="connsiteX6" fmla="*/ 0 w 1727200"/>
              <a:gd name="connsiteY6" fmla="*/ 38100 h 2019300"/>
              <a:gd name="connsiteX7" fmla="*/ 393700 w 1727200"/>
              <a:gd name="connsiteY7" fmla="*/ 0 h 2019300"/>
              <a:gd name="connsiteX0" fmla="*/ 393700 w 1727200"/>
              <a:gd name="connsiteY0" fmla="*/ 0 h 2019300"/>
              <a:gd name="connsiteX1" fmla="*/ 393700 w 1727200"/>
              <a:gd name="connsiteY1" fmla="*/ 0 h 2019300"/>
              <a:gd name="connsiteX2" fmla="*/ 393700 w 1727200"/>
              <a:gd name="connsiteY2" fmla="*/ 444500 h 2019300"/>
              <a:gd name="connsiteX3" fmla="*/ 1727200 w 1727200"/>
              <a:gd name="connsiteY3" fmla="*/ 1778000 h 2019300"/>
              <a:gd name="connsiteX4" fmla="*/ 1485900 w 1727200"/>
              <a:gd name="connsiteY4" fmla="*/ 2019300 h 2019300"/>
              <a:gd name="connsiteX5" fmla="*/ 139700 w 1727200"/>
              <a:gd name="connsiteY5" fmla="*/ 673100 h 2019300"/>
              <a:gd name="connsiteX6" fmla="*/ 0 w 1727200"/>
              <a:gd name="connsiteY6" fmla="*/ 38100 h 2019300"/>
              <a:gd name="connsiteX7" fmla="*/ 393700 w 1727200"/>
              <a:gd name="connsiteY7" fmla="*/ 0 h 2019300"/>
              <a:gd name="connsiteX0" fmla="*/ 393700 w 1727200"/>
              <a:gd name="connsiteY0" fmla="*/ 0 h 2019300"/>
              <a:gd name="connsiteX1" fmla="*/ 393700 w 1727200"/>
              <a:gd name="connsiteY1" fmla="*/ 0 h 2019300"/>
              <a:gd name="connsiteX2" fmla="*/ 393700 w 1727200"/>
              <a:gd name="connsiteY2" fmla="*/ 444500 h 2019300"/>
              <a:gd name="connsiteX3" fmla="*/ 1727200 w 1727200"/>
              <a:gd name="connsiteY3" fmla="*/ 1778000 h 2019300"/>
              <a:gd name="connsiteX4" fmla="*/ 1485900 w 1727200"/>
              <a:gd name="connsiteY4" fmla="*/ 2019300 h 2019300"/>
              <a:gd name="connsiteX5" fmla="*/ 139700 w 1727200"/>
              <a:gd name="connsiteY5" fmla="*/ 673100 h 2019300"/>
              <a:gd name="connsiteX6" fmla="*/ 0 w 1727200"/>
              <a:gd name="connsiteY6" fmla="*/ 38100 h 2019300"/>
              <a:gd name="connsiteX7" fmla="*/ 393700 w 1727200"/>
              <a:gd name="connsiteY7" fmla="*/ 0 h 2019300"/>
              <a:gd name="connsiteX0" fmla="*/ 393700 w 1727200"/>
              <a:gd name="connsiteY0" fmla="*/ 0 h 2019300"/>
              <a:gd name="connsiteX1" fmla="*/ 393700 w 1727200"/>
              <a:gd name="connsiteY1" fmla="*/ 0 h 2019300"/>
              <a:gd name="connsiteX2" fmla="*/ 393700 w 1727200"/>
              <a:gd name="connsiteY2" fmla="*/ 444500 h 2019300"/>
              <a:gd name="connsiteX3" fmla="*/ 1727200 w 1727200"/>
              <a:gd name="connsiteY3" fmla="*/ 1778000 h 2019300"/>
              <a:gd name="connsiteX4" fmla="*/ 1485900 w 1727200"/>
              <a:gd name="connsiteY4" fmla="*/ 2019300 h 2019300"/>
              <a:gd name="connsiteX5" fmla="*/ 30480 w 1727200"/>
              <a:gd name="connsiteY5" fmla="*/ 515620 h 2019300"/>
              <a:gd name="connsiteX6" fmla="*/ 0 w 1727200"/>
              <a:gd name="connsiteY6" fmla="*/ 38100 h 2019300"/>
              <a:gd name="connsiteX7" fmla="*/ 393700 w 1727200"/>
              <a:gd name="connsiteY7" fmla="*/ 0 h 2019300"/>
              <a:gd name="connsiteX0" fmla="*/ 393700 w 1727200"/>
              <a:gd name="connsiteY0" fmla="*/ 0 h 2019300"/>
              <a:gd name="connsiteX1" fmla="*/ 393700 w 1727200"/>
              <a:gd name="connsiteY1" fmla="*/ 0 h 2019300"/>
              <a:gd name="connsiteX2" fmla="*/ 360680 w 1727200"/>
              <a:gd name="connsiteY2" fmla="*/ 444500 h 2019300"/>
              <a:gd name="connsiteX3" fmla="*/ 1727200 w 1727200"/>
              <a:gd name="connsiteY3" fmla="*/ 1778000 h 2019300"/>
              <a:gd name="connsiteX4" fmla="*/ 1485900 w 1727200"/>
              <a:gd name="connsiteY4" fmla="*/ 2019300 h 2019300"/>
              <a:gd name="connsiteX5" fmla="*/ 30480 w 1727200"/>
              <a:gd name="connsiteY5" fmla="*/ 515620 h 2019300"/>
              <a:gd name="connsiteX6" fmla="*/ 0 w 1727200"/>
              <a:gd name="connsiteY6" fmla="*/ 38100 h 2019300"/>
              <a:gd name="connsiteX7" fmla="*/ 393700 w 1727200"/>
              <a:gd name="connsiteY7" fmla="*/ 0 h 2019300"/>
              <a:gd name="connsiteX0" fmla="*/ 360680 w 1727200"/>
              <a:gd name="connsiteY0" fmla="*/ 0 h 2019300"/>
              <a:gd name="connsiteX1" fmla="*/ 393700 w 1727200"/>
              <a:gd name="connsiteY1" fmla="*/ 0 h 2019300"/>
              <a:gd name="connsiteX2" fmla="*/ 360680 w 1727200"/>
              <a:gd name="connsiteY2" fmla="*/ 444500 h 2019300"/>
              <a:gd name="connsiteX3" fmla="*/ 1727200 w 1727200"/>
              <a:gd name="connsiteY3" fmla="*/ 1778000 h 2019300"/>
              <a:gd name="connsiteX4" fmla="*/ 1485900 w 1727200"/>
              <a:gd name="connsiteY4" fmla="*/ 2019300 h 2019300"/>
              <a:gd name="connsiteX5" fmla="*/ 30480 w 1727200"/>
              <a:gd name="connsiteY5" fmla="*/ 515620 h 2019300"/>
              <a:gd name="connsiteX6" fmla="*/ 0 w 1727200"/>
              <a:gd name="connsiteY6" fmla="*/ 38100 h 2019300"/>
              <a:gd name="connsiteX7" fmla="*/ 360680 w 1727200"/>
              <a:gd name="connsiteY7" fmla="*/ 0 h 2019300"/>
              <a:gd name="connsiteX0" fmla="*/ 360680 w 1727200"/>
              <a:gd name="connsiteY0" fmla="*/ 0 h 2019300"/>
              <a:gd name="connsiteX1" fmla="*/ 360680 w 1727200"/>
              <a:gd name="connsiteY1" fmla="*/ 0 h 2019300"/>
              <a:gd name="connsiteX2" fmla="*/ 360680 w 1727200"/>
              <a:gd name="connsiteY2" fmla="*/ 444500 h 2019300"/>
              <a:gd name="connsiteX3" fmla="*/ 1727200 w 1727200"/>
              <a:gd name="connsiteY3" fmla="*/ 1778000 h 2019300"/>
              <a:gd name="connsiteX4" fmla="*/ 1485900 w 1727200"/>
              <a:gd name="connsiteY4" fmla="*/ 2019300 h 2019300"/>
              <a:gd name="connsiteX5" fmla="*/ 30480 w 1727200"/>
              <a:gd name="connsiteY5" fmla="*/ 515620 h 2019300"/>
              <a:gd name="connsiteX6" fmla="*/ 0 w 1727200"/>
              <a:gd name="connsiteY6" fmla="*/ 38100 h 2019300"/>
              <a:gd name="connsiteX7" fmla="*/ 360680 w 1727200"/>
              <a:gd name="connsiteY7" fmla="*/ 0 h 2019300"/>
              <a:gd name="connsiteX0" fmla="*/ 360680 w 1727200"/>
              <a:gd name="connsiteY0" fmla="*/ 0 h 2019300"/>
              <a:gd name="connsiteX1" fmla="*/ 360680 w 1727200"/>
              <a:gd name="connsiteY1" fmla="*/ 0 h 2019300"/>
              <a:gd name="connsiteX2" fmla="*/ 360680 w 1727200"/>
              <a:gd name="connsiteY2" fmla="*/ 353060 h 2019300"/>
              <a:gd name="connsiteX3" fmla="*/ 1727200 w 1727200"/>
              <a:gd name="connsiteY3" fmla="*/ 1778000 h 2019300"/>
              <a:gd name="connsiteX4" fmla="*/ 1485900 w 1727200"/>
              <a:gd name="connsiteY4" fmla="*/ 2019300 h 2019300"/>
              <a:gd name="connsiteX5" fmla="*/ 30480 w 1727200"/>
              <a:gd name="connsiteY5" fmla="*/ 515620 h 2019300"/>
              <a:gd name="connsiteX6" fmla="*/ 0 w 1727200"/>
              <a:gd name="connsiteY6" fmla="*/ 38100 h 2019300"/>
              <a:gd name="connsiteX7" fmla="*/ 360680 w 1727200"/>
              <a:gd name="connsiteY7" fmla="*/ 0 h 2019300"/>
              <a:gd name="connsiteX0" fmla="*/ 360680 w 1727200"/>
              <a:gd name="connsiteY0" fmla="*/ 0 h 2019300"/>
              <a:gd name="connsiteX1" fmla="*/ 360680 w 1727200"/>
              <a:gd name="connsiteY1" fmla="*/ 0 h 2019300"/>
              <a:gd name="connsiteX2" fmla="*/ 360680 w 1727200"/>
              <a:gd name="connsiteY2" fmla="*/ 353060 h 2019300"/>
              <a:gd name="connsiteX3" fmla="*/ 1727200 w 1727200"/>
              <a:gd name="connsiteY3" fmla="*/ 1778000 h 2019300"/>
              <a:gd name="connsiteX4" fmla="*/ 1485900 w 1727200"/>
              <a:gd name="connsiteY4" fmla="*/ 2019300 h 2019300"/>
              <a:gd name="connsiteX5" fmla="*/ 30480 w 1727200"/>
              <a:gd name="connsiteY5" fmla="*/ 515620 h 2019300"/>
              <a:gd name="connsiteX6" fmla="*/ 0 w 1727200"/>
              <a:gd name="connsiteY6" fmla="*/ 38100 h 2019300"/>
              <a:gd name="connsiteX7" fmla="*/ 360680 w 1727200"/>
              <a:gd name="connsiteY7" fmla="*/ 0 h 2019300"/>
              <a:gd name="connsiteX0" fmla="*/ 360680 w 1727200"/>
              <a:gd name="connsiteY0" fmla="*/ 0 h 2019300"/>
              <a:gd name="connsiteX1" fmla="*/ 360680 w 1727200"/>
              <a:gd name="connsiteY1" fmla="*/ 0 h 2019300"/>
              <a:gd name="connsiteX2" fmla="*/ 360680 w 1727200"/>
              <a:gd name="connsiteY2" fmla="*/ 353060 h 2019300"/>
              <a:gd name="connsiteX3" fmla="*/ 1727200 w 1727200"/>
              <a:gd name="connsiteY3" fmla="*/ 1778000 h 2019300"/>
              <a:gd name="connsiteX4" fmla="*/ 1485900 w 1727200"/>
              <a:gd name="connsiteY4" fmla="*/ 2019300 h 2019300"/>
              <a:gd name="connsiteX5" fmla="*/ 30480 w 1727200"/>
              <a:gd name="connsiteY5" fmla="*/ 515620 h 2019300"/>
              <a:gd name="connsiteX6" fmla="*/ 0 w 1727200"/>
              <a:gd name="connsiteY6" fmla="*/ 38100 h 2019300"/>
              <a:gd name="connsiteX7" fmla="*/ 360680 w 1727200"/>
              <a:gd name="connsiteY7" fmla="*/ 0 h 2019300"/>
              <a:gd name="connsiteX0" fmla="*/ 360680 w 1727200"/>
              <a:gd name="connsiteY0" fmla="*/ 0 h 2019300"/>
              <a:gd name="connsiteX1" fmla="*/ 360680 w 1727200"/>
              <a:gd name="connsiteY1" fmla="*/ 0 h 2019300"/>
              <a:gd name="connsiteX2" fmla="*/ 360680 w 1727200"/>
              <a:gd name="connsiteY2" fmla="*/ 353060 h 2019300"/>
              <a:gd name="connsiteX3" fmla="*/ 1727200 w 1727200"/>
              <a:gd name="connsiteY3" fmla="*/ 1778000 h 2019300"/>
              <a:gd name="connsiteX4" fmla="*/ 1485900 w 1727200"/>
              <a:gd name="connsiteY4" fmla="*/ 2019300 h 2019300"/>
              <a:gd name="connsiteX5" fmla="*/ 30480 w 1727200"/>
              <a:gd name="connsiteY5" fmla="*/ 515620 h 2019300"/>
              <a:gd name="connsiteX6" fmla="*/ 0 w 1727200"/>
              <a:gd name="connsiteY6" fmla="*/ 38100 h 2019300"/>
              <a:gd name="connsiteX7" fmla="*/ 360680 w 1727200"/>
              <a:gd name="connsiteY7" fmla="*/ 0 h 2019300"/>
              <a:gd name="connsiteX0" fmla="*/ 360680 w 1727200"/>
              <a:gd name="connsiteY0" fmla="*/ 0 h 2019300"/>
              <a:gd name="connsiteX1" fmla="*/ 360680 w 1727200"/>
              <a:gd name="connsiteY1" fmla="*/ 0 h 2019300"/>
              <a:gd name="connsiteX2" fmla="*/ 360680 w 1727200"/>
              <a:gd name="connsiteY2" fmla="*/ 353060 h 2019300"/>
              <a:gd name="connsiteX3" fmla="*/ 1727200 w 1727200"/>
              <a:gd name="connsiteY3" fmla="*/ 1778000 h 2019300"/>
              <a:gd name="connsiteX4" fmla="*/ 1485900 w 1727200"/>
              <a:gd name="connsiteY4" fmla="*/ 2019300 h 2019300"/>
              <a:gd name="connsiteX5" fmla="*/ 30480 w 1727200"/>
              <a:gd name="connsiteY5" fmla="*/ 515620 h 2019300"/>
              <a:gd name="connsiteX6" fmla="*/ 0 w 1727200"/>
              <a:gd name="connsiteY6" fmla="*/ 38100 h 2019300"/>
              <a:gd name="connsiteX7" fmla="*/ 360680 w 1727200"/>
              <a:gd name="connsiteY7" fmla="*/ 0 h 2019300"/>
              <a:gd name="connsiteX0" fmla="*/ 360680 w 1727200"/>
              <a:gd name="connsiteY0" fmla="*/ 0 h 2019300"/>
              <a:gd name="connsiteX1" fmla="*/ 360680 w 1727200"/>
              <a:gd name="connsiteY1" fmla="*/ 0 h 2019300"/>
              <a:gd name="connsiteX2" fmla="*/ 360680 w 1727200"/>
              <a:gd name="connsiteY2" fmla="*/ 353060 h 2019300"/>
              <a:gd name="connsiteX3" fmla="*/ 1727200 w 1727200"/>
              <a:gd name="connsiteY3" fmla="*/ 1778000 h 2019300"/>
              <a:gd name="connsiteX4" fmla="*/ 1485900 w 1727200"/>
              <a:gd name="connsiteY4" fmla="*/ 2019300 h 2019300"/>
              <a:gd name="connsiteX5" fmla="*/ 30480 w 1727200"/>
              <a:gd name="connsiteY5" fmla="*/ 515620 h 2019300"/>
              <a:gd name="connsiteX6" fmla="*/ 0 w 1727200"/>
              <a:gd name="connsiteY6" fmla="*/ 38100 h 2019300"/>
              <a:gd name="connsiteX7" fmla="*/ 360680 w 1727200"/>
              <a:gd name="connsiteY7" fmla="*/ 0 h 2019300"/>
              <a:gd name="connsiteX0" fmla="*/ 360680 w 1727200"/>
              <a:gd name="connsiteY0" fmla="*/ 0 h 2019300"/>
              <a:gd name="connsiteX1" fmla="*/ 360680 w 1727200"/>
              <a:gd name="connsiteY1" fmla="*/ 0 h 2019300"/>
              <a:gd name="connsiteX2" fmla="*/ 360680 w 1727200"/>
              <a:gd name="connsiteY2" fmla="*/ 353060 h 2019300"/>
              <a:gd name="connsiteX3" fmla="*/ 1727200 w 1727200"/>
              <a:gd name="connsiteY3" fmla="*/ 1778000 h 2019300"/>
              <a:gd name="connsiteX4" fmla="*/ 1485900 w 1727200"/>
              <a:gd name="connsiteY4" fmla="*/ 2019300 h 2019300"/>
              <a:gd name="connsiteX5" fmla="*/ 30480 w 1727200"/>
              <a:gd name="connsiteY5" fmla="*/ 515620 h 2019300"/>
              <a:gd name="connsiteX6" fmla="*/ 0 w 1727200"/>
              <a:gd name="connsiteY6" fmla="*/ 38100 h 2019300"/>
              <a:gd name="connsiteX7" fmla="*/ 360680 w 1727200"/>
              <a:gd name="connsiteY7" fmla="*/ 0 h 2019300"/>
              <a:gd name="connsiteX0" fmla="*/ 360680 w 1727200"/>
              <a:gd name="connsiteY0" fmla="*/ 0 h 2019300"/>
              <a:gd name="connsiteX1" fmla="*/ 360680 w 1727200"/>
              <a:gd name="connsiteY1" fmla="*/ 0 h 2019300"/>
              <a:gd name="connsiteX2" fmla="*/ 360680 w 1727200"/>
              <a:gd name="connsiteY2" fmla="*/ 353060 h 2019300"/>
              <a:gd name="connsiteX3" fmla="*/ 1727200 w 1727200"/>
              <a:gd name="connsiteY3" fmla="*/ 1778000 h 2019300"/>
              <a:gd name="connsiteX4" fmla="*/ 1485900 w 1727200"/>
              <a:gd name="connsiteY4" fmla="*/ 2019300 h 2019300"/>
              <a:gd name="connsiteX5" fmla="*/ 30480 w 1727200"/>
              <a:gd name="connsiteY5" fmla="*/ 515620 h 2019300"/>
              <a:gd name="connsiteX6" fmla="*/ 0 w 1727200"/>
              <a:gd name="connsiteY6" fmla="*/ 87630 h 2019300"/>
              <a:gd name="connsiteX7" fmla="*/ 360680 w 1727200"/>
              <a:gd name="connsiteY7" fmla="*/ 0 h 2019300"/>
              <a:gd name="connsiteX0" fmla="*/ 360680 w 1727200"/>
              <a:gd name="connsiteY0" fmla="*/ 0 h 2019300"/>
              <a:gd name="connsiteX1" fmla="*/ 360680 w 1727200"/>
              <a:gd name="connsiteY1" fmla="*/ 0 h 2019300"/>
              <a:gd name="connsiteX2" fmla="*/ 360680 w 1727200"/>
              <a:gd name="connsiteY2" fmla="*/ 353060 h 2019300"/>
              <a:gd name="connsiteX3" fmla="*/ 1727200 w 1727200"/>
              <a:gd name="connsiteY3" fmla="*/ 1778000 h 2019300"/>
              <a:gd name="connsiteX4" fmla="*/ 1485900 w 1727200"/>
              <a:gd name="connsiteY4" fmla="*/ 2019300 h 2019300"/>
              <a:gd name="connsiteX5" fmla="*/ 30480 w 1727200"/>
              <a:gd name="connsiteY5" fmla="*/ 488950 h 2019300"/>
              <a:gd name="connsiteX6" fmla="*/ 0 w 1727200"/>
              <a:gd name="connsiteY6" fmla="*/ 87630 h 2019300"/>
              <a:gd name="connsiteX7" fmla="*/ 360680 w 1727200"/>
              <a:gd name="connsiteY7" fmla="*/ 0 h 2019300"/>
              <a:gd name="connsiteX0" fmla="*/ 360680 w 1727200"/>
              <a:gd name="connsiteY0" fmla="*/ 0 h 2019300"/>
              <a:gd name="connsiteX1" fmla="*/ 360680 w 1727200"/>
              <a:gd name="connsiteY1" fmla="*/ 0 h 2019300"/>
              <a:gd name="connsiteX2" fmla="*/ 360680 w 1727200"/>
              <a:gd name="connsiteY2" fmla="*/ 353060 h 2019300"/>
              <a:gd name="connsiteX3" fmla="*/ 1727200 w 1727200"/>
              <a:gd name="connsiteY3" fmla="*/ 1778000 h 2019300"/>
              <a:gd name="connsiteX4" fmla="*/ 1485900 w 1727200"/>
              <a:gd name="connsiteY4" fmla="*/ 2019300 h 2019300"/>
              <a:gd name="connsiteX5" fmla="*/ 30480 w 1727200"/>
              <a:gd name="connsiteY5" fmla="*/ 488950 h 2019300"/>
              <a:gd name="connsiteX6" fmla="*/ 0 w 1727200"/>
              <a:gd name="connsiteY6" fmla="*/ 87630 h 2019300"/>
              <a:gd name="connsiteX7" fmla="*/ 360680 w 1727200"/>
              <a:gd name="connsiteY7" fmla="*/ 0 h 2019300"/>
              <a:gd name="connsiteX0" fmla="*/ 360680 w 1727200"/>
              <a:gd name="connsiteY0" fmla="*/ 0 h 2019300"/>
              <a:gd name="connsiteX1" fmla="*/ 360680 w 1727200"/>
              <a:gd name="connsiteY1" fmla="*/ 0 h 2019300"/>
              <a:gd name="connsiteX2" fmla="*/ 360680 w 1727200"/>
              <a:gd name="connsiteY2" fmla="*/ 353060 h 2019300"/>
              <a:gd name="connsiteX3" fmla="*/ 1727200 w 1727200"/>
              <a:gd name="connsiteY3" fmla="*/ 1778000 h 2019300"/>
              <a:gd name="connsiteX4" fmla="*/ 1485900 w 1727200"/>
              <a:gd name="connsiteY4" fmla="*/ 2019300 h 2019300"/>
              <a:gd name="connsiteX5" fmla="*/ 3810 w 1727200"/>
              <a:gd name="connsiteY5" fmla="*/ 488950 h 2019300"/>
              <a:gd name="connsiteX6" fmla="*/ 0 w 1727200"/>
              <a:gd name="connsiteY6" fmla="*/ 87630 h 2019300"/>
              <a:gd name="connsiteX7" fmla="*/ 360680 w 1727200"/>
              <a:gd name="connsiteY7" fmla="*/ 0 h 2019300"/>
              <a:gd name="connsiteX0" fmla="*/ 360680 w 1727200"/>
              <a:gd name="connsiteY0" fmla="*/ 80010 h 2019300"/>
              <a:gd name="connsiteX1" fmla="*/ 360680 w 1727200"/>
              <a:gd name="connsiteY1" fmla="*/ 0 h 2019300"/>
              <a:gd name="connsiteX2" fmla="*/ 360680 w 1727200"/>
              <a:gd name="connsiteY2" fmla="*/ 353060 h 2019300"/>
              <a:gd name="connsiteX3" fmla="*/ 1727200 w 1727200"/>
              <a:gd name="connsiteY3" fmla="*/ 1778000 h 2019300"/>
              <a:gd name="connsiteX4" fmla="*/ 1485900 w 1727200"/>
              <a:gd name="connsiteY4" fmla="*/ 2019300 h 2019300"/>
              <a:gd name="connsiteX5" fmla="*/ 3810 w 1727200"/>
              <a:gd name="connsiteY5" fmla="*/ 488950 h 2019300"/>
              <a:gd name="connsiteX6" fmla="*/ 0 w 1727200"/>
              <a:gd name="connsiteY6" fmla="*/ 87630 h 2019300"/>
              <a:gd name="connsiteX7" fmla="*/ 360680 w 1727200"/>
              <a:gd name="connsiteY7" fmla="*/ 80010 h 2019300"/>
              <a:gd name="connsiteX0" fmla="*/ 360680 w 1727200"/>
              <a:gd name="connsiteY0" fmla="*/ 80010 h 2019300"/>
              <a:gd name="connsiteX1" fmla="*/ 360680 w 1727200"/>
              <a:gd name="connsiteY1" fmla="*/ 0 h 2019300"/>
              <a:gd name="connsiteX2" fmla="*/ 360680 w 1727200"/>
              <a:gd name="connsiteY2" fmla="*/ 353060 h 2019300"/>
              <a:gd name="connsiteX3" fmla="*/ 1727200 w 1727200"/>
              <a:gd name="connsiteY3" fmla="*/ 1778000 h 2019300"/>
              <a:gd name="connsiteX4" fmla="*/ 1485900 w 1727200"/>
              <a:gd name="connsiteY4" fmla="*/ 2019300 h 2019300"/>
              <a:gd name="connsiteX5" fmla="*/ 3810 w 1727200"/>
              <a:gd name="connsiteY5" fmla="*/ 488950 h 2019300"/>
              <a:gd name="connsiteX6" fmla="*/ 0 w 1727200"/>
              <a:gd name="connsiteY6" fmla="*/ 87630 h 2019300"/>
              <a:gd name="connsiteX7" fmla="*/ 360680 w 1727200"/>
              <a:gd name="connsiteY7" fmla="*/ 80010 h 2019300"/>
              <a:gd name="connsiteX0" fmla="*/ 360680 w 1727200"/>
              <a:gd name="connsiteY0" fmla="*/ 0 h 1939290"/>
              <a:gd name="connsiteX1" fmla="*/ 360680 w 1727200"/>
              <a:gd name="connsiteY1" fmla="*/ 273050 h 1939290"/>
              <a:gd name="connsiteX2" fmla="*/ 1727200 w 1727200"/>
              <a:gd name="connsiteY2" fmla="*/ 1697990 h 1939290"/>
              <a:gd name="connsiteX3" fmla="*/ 1485900 w 1727200"/>
              <a:gd name="connsiteY3" fmla="*/ 1939290 h 1939290"/>
              <a:gd name="connsiteX4" fmla="*/ 3810 w 1727200"/>
              <a:gd name="connsiteY4" fmla="*/ 408940 h 1939290"/>
              <a:gd name="connsiteX5" fmla="*/ 0 w 1727200"/>
              <a:gd name="connsiteY5" fmla="*/ 7620 h 1939290"/>
              <a:gd name="connsiteX6" fmla="*/ 360680 w 1727200"/>
              <a:gd name="connsiteY6" fmla="*/ 0 h 193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7200" h="1939290">
                <a:moveTo>
                  <a:pt x="360680" y="0"/>
                </a:moveTo>
                <a:lnTo>
                  <a:pt x="360680" y="273050"/>
                </a:lnTo>
                <a:lnTo>
                  <a:pt x="1727200" y="1697990"/>
                </a:lnTo>
                <a:lnTo>
                  <a:pt x="1485900" y="1939290"/>
                </a:lnTo>
                <a:lnTo>
                  <a:pt x="3810" y="408940"/>
                </a:lnTo>
                <a:lnTo>
                  <a:pt x="0" y="7620"/>
                </a:lnTo>
                <a:lnTo>
                  <a:pt x="360680" y="0"/>
                </a:lnTo>
                <a:close/>
              </a:path>
            </a:pathLst>
          </a:custGeom>
          <a:solidFill>
            <a:schemeClr val="accent1">
              <a:alpha val="36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7227" tIns="38613" rIns="77227" bIns="38613" numCol="1" rtlCol="0" anchor="t" anchorCtr="0" compatLnSpc="1">
            <a:prstTxWarp prst="textNoShape">
              <a:avLst/>
            </a:prstTxWarp>
          </a:bodyPr>
          <a:lstStyle/>
          <a:p>
            <a:pPr defTabSz="816511" eaLnBrk="0" hangingPunct="0"/>
            <a:endParaRPr lang="en-US" dirty="0" smtClean="0">
              <a:latin typeface="Arial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rot="5400000" flipH="1" flipV="1">
            <a:off x="4850852" y="4196764"/>
            <a:ext cx="845344" cy="24190"/>
          </a:xfrm>
          <a:prstGeom prst="straightConnector1">
            <a:avLst/>
          </a:prstGeom>
          <a:ln w="38100">
            <a:headEnd type="none" w="med" len="med"/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0C0A0A-D929-4E1A-9CDC-FFC79A3E50E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ext Box 2"/>
          <p:cNvSpPr txBox="1">
            <a:spLocks noChangeArrowheads="1"/>
          </p:cNvSpPr>
          <p:nvPr/>
        </p:nvSpPr>
        <p:spPr bwMode="auto">
          <a:xfrm>
            <a:off x="1524002" y="305099"/>
            <a:ext cx="164931" cy="46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636" tIns="40819" rIns="81636" bIns="40819">
            <a:spAutoFit/>
          </a:bodyPr>
          <a:lstStyle/>
          <a:p>
            <a:pPr defTabSz="816511"/>
            <a:endParaRPr lang="en-US" sz="2500" dirty="0"/>
          </a:p>
        </p:txBody>
      </p:sp>
      <p:sp>
        <p:nvSpPr>
          <p:cNvPr id="13107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72142" y="267891"/>
            <a:ext cx="8353275" cy="684609"/>
          </a:xfrm>
        </p:spPr>
        <p:txBody>
          <a:bodyPr lIns="81636" tIns="40819" rIns="81636" bIns="40819"/>
          <a:lstStyle/>
          <a:p>
            <a:pPr marL="289600" indent="-289600"/>
            <a:r>
              <a:rPr lang="en-US" sz="3100" dirty="0" smtClean="0"/>
              <a:t>Milk / Beef Allocation Choices</a:t>
            </a:r>
            <a:endParaRPr lang="en-US" sz="3100" dirty="0" smtClean="0"/>
          </a:p>
        </p:txBody>
      </p:sp>
      <p:sp>
        <p:nvSpPr>
          <p:cNvPr id="279557" name="Rectangle 5"/>
          <p:cNvSpPr>
            <a:spLocks noChangeArrowheads="1"/>
          </p:cNvSpPr>
          <p:nvPr/>
        </p:nvSpPr>
        <p:spPr bwMode="auto">
          <a:xfrm>
            <a:off x="232229" y="1490778"/>
            <a:ext cx="8660190" cy="3832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7227" tIns="38613" rIns="77227" bIns="38613" numCol="1" anchor="ctr" anchorCtr="0" compatLnSpc="1">
            <a:prstTxWarp prst="textNoShape">
              <a:avLst/>
            </a:prstTxWarp>
            <a:spAutoFit/>
          </a:bodyPr>
          <a:lstStyle/>
          <a:p>
            <a:pPr marL="289600" indent="193067" algn="just" defTabSz="772267" eaLnBrk="0" hangingPunct="0"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System expansion</a:t>
            </a:r>
          </a:p>
          <a:p>
            <a:pPr marL="675733" lvl="1" indent="193067" algn="just" defTabSz="772267" eaLnBrk="0" hangingPunct="0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Beef from dairy not quite equivalent to ‘Angus’</a:t>
            </a:r>
          </a:p>
          <a:p>
            <a:pPr marL="675733" lvl="1" indent="193067" algn="just" defTabSz="772267" eaLnBrk="0" hangingPunct="0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Culled cows similar to breeder stock; bull calves have no real equivalent</a:t>
            </a:r>
          </a:p>
          <a:p>
            <a:pPr marL="675733" lvl="1" indent="193067" algn="just" defTabSz="772267" eaLnBrk="0" hangingPunct="0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LCA on </a:t>
            </a:r>
            <a:r>
              <a:rPr lang="en-US" sz="20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US </a:t>
            </a:r>
            <a:r>
              <a:rPr lang="en-US" sz="20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beef has not been completed</a:t>
            </a:r>
          </a:p>
          <a:p>
            <a:pPr marL="289600" indent="193067" algn="just" defTabSz="772267" eaLnBrk="0" hangingPunct="0"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Biological / Causal</a:t>
            </a:r>
          </a:p>
          <a:p>
            <a:pPr marL="675733" lvl="1" indent="193067" algn="just" defTabSz="772267" eaLnBrk="0" hangingPunct="0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Each feed has different conversion efficiency</a:t>
            </a:r>
          </a:p>
          <a:p>
            <a:pPr marL="675733" lvl="1" indent="193067" algn="just" defTabSz="772267" eaLnBrk="0" hangingPunct="0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Determine digestible energy consumed for:</a:t>
            </a:r>
          </a:p>
          <a:p>
            <a:pPr marL="1061867" lvl="2" indent="193067" algn="just" defTabSz="772267" eaLnBrk="0" hangingPunct="0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Growth</a:t>
            </a:r>
          </a:p>
          <a:p>
            <a:pPr marL="1061867" lvl="2" indent="193067" algn="just" defTabSz="772267" eaLnBrk="0" hangingPunct="0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Milk production</a:t>
            </a:r>
          </a:p>
          <a:p>
            <a:pPr marL="675733" lvl="1" indent="193067" algn="just" defTabSz="772267" eaLnBrk="0" hangingPunct="0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Determine total feed energy for milk and beef, use this to define allocation fraction – Then all emissions allocated with this ratio</a:t>
            </a:r>
          </a:p>
          <a:p>
            <a:pPr marL="289600" indent="193067" algn="just" defTabSz="772267" eaLnBrk="0" hangingPunct="0"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Economic Value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0C0A0A-D929-4E1A-9CDC-FFC79A3E50E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0157" y="318317"/>
            <a:ext cx="8236857" cy="1143000"/>
          </a:xfrm>
        </p:spPr>
        <p:txBody>
          <a:bodyPr/>
          <a:lstStyle/>
          <a:p>
            <a:r>
              <a:rPr lang="en-US" dirty="0" smtClean="0"/>
              <a:t>Why an LCA </a:t>
            </a:r>
            <a:r>
              <a:rPr lang="en-US" dirty="0" smtClean="0"/>
              <a:t>of </a:t>
            </a:r>
            <a:r>
              <a:rPr lang="en-US" dirty="0" smtClean="0"/>
              <a:t>Milk Production?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9635" y="1424325"/>
            <a:ext cx="7445347" cy="4890414"/>
          </a:xfrm>
        </p:spPr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en-US" sz="2000" dirty="0" smtClean="0"/>
              <a:t>Consumers are interested </a:t>
            </a:r>
            <a:r>
              <a:rPr lang="en-US" sz="2000" dirty="0" smtClean="0"/>
              <a:t>in </a:t>
            </a:r>
            <a:r>
              <a:rPr lang="en-US" sz="2000" dirty="0" smtClean="0"/>
              <a:t>product sustainability. </a:t>
            </a:r>
          </a:p>
          <a:p>
            <a:pPr lvl="1">
              <a:buFont typeface="Courier New" pitchFamily="49" charset="0"/>
              <a:buChar char="o"/>
            </a:pPr>
            <a:r>
              <a:rPr lang="en-US" sz="1600" dirty="0" smtClean="0"/>
              <a:t>Increasing willingness </a:t>
            </a:r>
            <a:r>
              <a:rPr lang="en-US" sz="1600" dirty="0" smtClean="0"/>
              <a:t>to make purchase decisions based on </a:t>
            </a:r>
            <a:r>
              <a:rPr lang="en-US" sz="1600" dirty="0" smtClean="0"/>
              <a:t>(perceived) </a:t>
            </a:r>
            <a:r>
              <a:rPr lang="en-US" sz="1600" dirty="0" smtClean="0"/>
              <a:t>environmental </a:t>
            </a:r>
            <a:r>
              <a:rPr lang="en-US" sz="1600" dirty="0" smtClean="0"/>
              <a:t>impacts. </a:t>
            </a:r>
          </a:p>
          <a:p>
            <a:pPr lvl="1">
              <a:buFont typeface="Courier New" pitchFamily="49" charset="0"/>
              <a:buChar char="o"/>
            </a:pPr>
            <a:r>
              <a:rPr lang="en-US" sz="1600" dirty="0" smtClean="0"/>
              <a:t>Potential for reduction in consumption </a:t>
            </a:r>
            <a:r>
              <a:rPr lang="en-US" sz="1600" dirty="0" smtClean="0"/>
              <a:t>of </a:t>
            </a:r>
            <a:r>
              <a:rPr lang="en-US" sz="1600" dirty="0" smtClean="0"/>
              <a:t>dairy.  </a:t>
            </a:r>
          </a:p>
          <a:p>
            <a:pPr>
              <a:buFont typeface="Courier New" pitchFamily="49" charset="0"/>
              <a:buChar char="o"/>
            </a:pPr>
            <a:r>
              <a:rPr lang="en-US" sz="2000" dirty="0" smtClean="0"/>
              <a:t>Science-based LCA can provide:</a:t>
            </a:r>
          </a:p>
          <a:p>
            <a:pPr lvl="1">
              <a:buFont typeface="Courier New" pitchFamily="49" charset="0"/>
              <a:buChar char="o"/>
            </a:pPr>
            <a:r>
              <a:rPr lang="en-US" sz="1600" dirty="0" smtClean="0"/>
              <a:t>Data that </a:t>
            </a:r>
            <a:r>
              <a:rPr lang="en-US" sz="1600" dirty="0" smtClean="0"/>
              <a:t>will allow the industry to </a:t>
            </a:r>
            <a:r>
              <a:rPr lang="en-US" sz="1600" dirty="0" smtClean="0"/>
              <a:t>identify and engage </a:t>
            </a:r>
            <a:r>
              <a:rPr lang="en-US" sz="1600" dirty="0" smtClean="0"/>
              <a:t>more sustainable </a:t>
            </a:r>
            <a:r>
              <a:rPr lang="en-US" sz="1600" dirty="0" smtClean="0"/>
              <a:t>approaches</a:t>
            </a:r>
          </a:p>
          <a:p>
            <a:pPr lvl="1">
              <a:buFont typeface="Courier New" pitchFamily="49" charset="0"/>
              <a:buChar char="o"/>
            </a:pPr>
            <a:r>
              <a:rPr lang="en-US" sz="1600" dirty="0" smtClean="0"/>
              <a:t>Reduce environmental impacts that can be validated through LCA measurements.</a:t>
            </a:r>
          </a:p>
          <a:p>
            <a:pPr>
              <a:buFont typeface="Courier New" pitchFamily="49" charset="0"/>
              <a:buChar char="o"/>
            </a:pPr>
            <a:r>
              <a:rPr lang="en-US" sz="2000" dirty="0" smtClean="0"/>
              <a:t>Other benefits: </a:t>
            </a:r>
          </a:p>
          <a:p>
            <a:pPr lvl="1">
              <a:buFont typeface="Courier New" pitchFamily="49" charset="0"/>
              <a:buChar char="o"/>
            </a:pPr>
            <a:r>
              <a:rPr lang="en-US" sz="1600" dirty="0" smtClean="0"/>
              <a:t>Systems understanding allows positioning dairy </a:t>
            </a:r>
            <a:r>
              <a:rPr lang="en-US" sz="1600" dirty="0" smtClean="0"/>
              <a:t>products in the marketplace </a:t>
            </a:r>
            <a:r>
              <a:rPr lang="en-US" sz="1600" dirty="0" smtClean="0"/>
              <a:t>based on sustainable </a:t>
            </a:r>
            <a:r>
              <a:rPr lang="en-US" sz="1600" dirty="0" smtClean="0"/>
              <a:t>attributes </a:t>
            </a:r>
            <a:r>
              <a:rPr lang="en-US" sz="1600" dirty="0" smtClean="0"/>
              <a:t>respond </a:t>
            </a:r>
            <a:r>
              <a:rPr lang="en-US" sz="1600" dirty="0" smtClean="0"/>
              <a:t>proactively to consumer concerns</a:t>
            </a:r>
            <a:r>
              <a:rPr lang="en-US" sz="1600" dirty="0" smtClean="0"/>
              <a:t>. </a:t>
            </a:r>
          </a:p>
          <a:p>
            <a:pPr lvl="1">
              <a:buFont typeface="Courier New" pitchFamily="49" charset="0"/>
              <a:buChar char="o"/>
            </a:pPr>
            <a:r>
              <a:rPr lang="en-US" sz="1600" dirty="0" smtClean="0"/>
              <a:t>Supports industry’s </a:t>
            </a:r>
            <a:r>
              <a:rPr lang="en-US" sz="1600" dirty="0" smtClean="0"/>
              <a:t>ability to work with retailers </a:t>
            </a:r>
            <a:r>
              <a:rPr lang="en-US" sz="1600" dirty="0" smtClean="0"/>
              <a:t>to </a:t>
            </a:r>
            <a:r>
              <a:rPr lang="en-US" sz="1600" dirty="0" smtClean="0"/>
              <a:t>educate consumers about agricultural and food sustainability issues</a:t>
            </a:r>
            <a:r>
              <a:rPr lang="en-US" sz="1600" dirty="0" smtClean="0"/>
              <a:t>.</a:t>
            </a:r>
          </a:p>
          <a:p>
            <a:pPr lvl="1">
              <a:buFont typeface="Courier New" pitchFamily="49" charset="0"/>
              <a:buChar char="o"/>
            </a:pPr>
            <a:r>
              <a:rPr lang="en-US" sz="1600" dirty="0" smtClean="0"/>
              <a:t>Establish a baseline for GHG offset projects which may result from legislation in the future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2103" y="445709"/>
            <a:ext cx="7343321" cy="845344"/>
          </a:xfrm>
        </p:spPr>
        <p:txBody>
          <a:bodyPr/>
          <a:lstStyle/>
          <a:p>
            <a:r>
              <a:rPr lang="en-US" dirty="0" smtClean="0"/>
              <a:t>Schematic of energy flow accounting for allocation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0C0A0A-D929-4E1A-9CDC-FFC79A3E50E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41" name="Picture 40" descr="Pictu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2961" y="1593976"/>
            <a:ext cx="8558077" cy="50470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Cradle to Farm Gate Results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AA221B-8204-4774-8DEA-FE296665F85A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AA221B-8204-4774-8DEA-FE296665F85A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5" name="Picture 4" descr="National Farm Gate GWP for US Milk.chart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9076"/>
            <a:ext cx="9144000" cy="663984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5074170" y="5171607"/>
            <a:ext cx="1169233" cy="269823"/>
          </a:xfrm>
          <a:prstGeom prst="ellipse">
            <a:avLst/>
          </a:prstGeom>
          <a:solidFill>
            <a:srgbClr val="FF0000">
              <a:alpha val="2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AA221B-8204-4774-8DEA-FE296665F85A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4" name="Picture 3" descr="scan0001.tif"/>
          <p:cNvPicPr>
            <a:picLocks noChangeAspect="1"/>
          </p:cNvPicPr>
          <p:nvPr/>
        </p:nvPicPr>
        <p:blipFill>
          <a:blip r:embed="rId2" cstate="print">
            <a:lum bright="-19000" contrast="22000"/>
          </a:blip>
          <a:srcRect l="807" t="9836" b="8634"/>
          <a:stretch>
            <a:fillRect/>
          </a:stretch>
        </p:blipFill>
        <p:spPr>
          <a:xfrm>
            <a:off x="223854" y="377638"/>
            <a:ext cx="8769534" cy="5888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AA221B-8204-4774-8DEA-FE296665F85A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4" name="Picture 3" descr="scan0002.tif"/>
          <p:cNvPicPr>
            <a:picLocks noChangeAspect="1"/>
          </p:cNvPicPr>
          <p:nvPr/>
        </p:nvPicPr>
        <p:blipFill>
          <a:blip r:embed="rId2" cstate="print">
            <a:lum bright="-39000" contrast="40000"/>
          </a:blip>
          <a:srcRect l="271" t="10273" b="9180"/>
          <a:stretch>
            <a:fillRect/>
          </a:stretch>
        </p:blipFill>
        <p:spPr>
          <a:xfrm>
            <a:off x="176249" y="494852"/>
            <a:ext cx="8690107" cy="573356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951164" y="1503863"/>
            <a:ext cx="2046158" cy="397239"/>
          </a:xfrm>
          <a:prstGeom prst="ellipse">
            <a:avLst/>
          </a:prstGeom>
          <a:solidFill>
            <a:schemeClr val="accent1">
              <a:alpha val="3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1104274" y="2641382"/>
            <a:ext cx="2046158" cy="397239"/>
          </a:xfrm>
          <a:prstGeom prst="ellipse">
            <a:avLst/>
          </a:prstGeom>
          <a:solidFill>
            <a:schemeClr val="accent1">
              <a:alpha val="3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72105" y="3025160"/>
            <a:ext cx="2380937" cy="397239"/>
          </a:xfrm>
          <a:prstGeom prst="ellipse">
            <a:avLst/>
          </a:prstGeom>
          <a:solidFill>
            <a:schemeClr val="accent1">
              <a:alpha val="3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1491522" y="4144781"/>
            <a:ext cx="1693888" cy="397239"/>
          </a:xfrm>
          <a:prstGeom prst="ellipse">
            <a:avLst/>
          </a:prstGeom>
          <a:solidFill>
            <a:schemeClr val="accent1">
              <a:alpha val="3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Farm Gate through Consumption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dirty="0" smtClean="0"/>
              <a:t>Highlights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AA221B-8204-4774-8DEA-FE296665F85A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400" dirty="0" smtClean="0">
                <a:solidFill>
                  <a:schemeClr val="tx1"/>
                </a:solidFill>
              </a:rPr>
              <a:t>Transportation of Raw Milk from </a:t>
            </a:r>
            <a:br>
              <a:rPr lang="en-US" sz="3400" dirty="0" smtClean="0">
                <a:solidFill>
                  <a:schemeClr val="tx1"/>
                </a:solidFill>
              </a:rPr>
            </a:br>
            <a:r>
              <a:rPr lang="en-US" sz="3400" dirty="0" smtClean="0">
                <a:solidFill>
                  <a:schemeClr val="tx1"/>
                </a:solidFill>
              </a:rPr>
              <a:t>Farms to Processing Plants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475800" y="2480596"/>
            <a:ext cx="5987142" cy="994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36" tIns="40819" rIns="81636" bIns="40819"/>
          <a:lstStyle/>
          <a:p>
            <a:pPr marL="193067" indent="-193067">
              <a:buFontTx/>
              <a:buChar char="•"/>
              <a:tabLst>
                <a:tab pos="406245" algn="l"/>
              </a:tabLst>
            </a:pPr>
            <a:r>
              <a:rPr lang="en-US" sz="1800" dirty="0" smtClean="0"/>
              <a:t>~150,000 </a:t>
            </a:r>
            <a:r>
              <a:rPr lang="en-US" sz="1800" dirty="0"/>
              <a:t>round trips </a:t>
            </a:r>
            <a:r>
              <a:rPr lang="en-US" sz="1800" dirty="0" smtClean="0"/>
              <a:t>(6000 </a:t>
            </a:r>
            <a:r>
              <a:rPr lang="en-US" sz="1800" dirty="0"/>
              <a:t>gallon </a:t>
            </a:r>
            <a:r>
              <a:rPr lang="en-US" sz="1800" dirty="0" smtClean="0"/>
              <a:t>trucks) </a:t>
            </a:r>
            <a:r>
              <a:rPr lang="en-US" sz="1800" dirty="0"/>
              <a:t>in </a:t>
            </a:r>
            <a:r>
              <a:rPr lang="en-US" sz="1800" dirty="0" smtClean="0"/>
              <a:t>2007</a:t>
            </a:r>
          </a:p>
          <a:p>
            <a:pPr marL="193067" indent="-193067">
              <a:buFontTx/>
              <a:buChar char="•"/>
              <a:tabLst>
                <a:tab pos="406245" algn="l"/>
              </a:tabLst>
            </a:pPr>
            <a:r>
              <a:rPr lang="en-US" sz="1800" dirty="0" smtClean="0"/>
              <a:t>Combined data </a:t>
            </a:r>
            <a:r>
              <a:rPr lang="en-US" sz="1800" dirty="0" smtClean="0"/>
              <a:t>from several dairy cooperatives</a:t>
            </a:r>
            <a:r>
              <a:rPr lang="en-US" sz="1800" dirty="0" smtClean="0"/>
              <a:t>.</a:t>
            </a:r>
          </a:p>
          <a:p>
            <a:pPr marL="193067" indent="-193067">
              <a:buFontTx/>
              <a:buChar char="•"/>
              <a:tabLst>
                <a:tab pos="406245" algn="l"/>
              </a:tabLst>
            </a:pPr>
            <a:r>
              <a:rPr lang="en-US" sz="1800" dirty="0" smtClean="0"/>
              <a:t>– 11% of fluid </a:t>
            </a:r>
            <a:r>
              <a:rPr lang="en-US" sz="1800" dirty="0" smtClean="0"/>
              <a:t>milk delivered in 2007</a:t>
            </a:r>
            <a:endParaRPr lang="en-US" sz="1800" dirty="0"/>
          </a:p>
          <a:p>
            <a:pPr marL="193067" indent="-193067">
              <a:tabLst>
                <a:tab pos="406245" algn="l"/>
              </a:tabLst>
            </a:pPr>
            <a:endParaRPr lang="en-US" sz="1800" dirty="0"/>
          </a:p>
          <a:p>
            <a:pPr marL="193067" indent="-193067">
              <a:tabLst>
                <a:tab pos="406245" algn="l"/>
              </a:tabLst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75799" y="3779865"/>
            <a:ext cx="4538411" cy="1647641"/>
          </a:xfrm>
          <a:prstGeom prst="rect">
            <a:avLst/>
          </a:prstGeom>
        </p:spPr>
        <p:txBody>
          <a:bodyPr wrap="square" lIns="77227" tIns="38613" rIns="77227" bIns="38613">
            <a:spAutoFit/>
          </a:bodyPr>
          <a:lstStyle/>
          <a:p>
            <a:pPr marL="238652" indent="-238652">
              <a:buFontTx/>
              <a:buChar char="•"/>
              <a:tabLst>
                <a:tab pos="406245" algn="l"/>
              </a:tabLst>
            </a:pPr>
            <a:r>
              <a:rPr lang="en-US" sz="1700" dirty="0"/>
              <a:t>Contained in this data for each trip:</a:t>
            </a:r>
          </a:p>
          <a:p>
            <a:pPr marL="238652" indent="-238652">
              <a:buFontTx/>
              <a:buChar char="•"/>
              <a:tabLst>
                <a:tab pos="406245" algn="l"/>
              </a:tabLst>
            </a:pPr>
            <a:r>
              <a:rPr lang="en-US" sz="1700" dirty="0" smtClean="0"/>
              <a:t>Day </a:t>
            </a:r>
            <a:r>
              <a:rPr lang="en-US" sz="1700" dirty="0"/>
              <a:t>of the year that the trip started, from 1 to 365, in 2007</a:t>
            </a:r>
          </a:p>
          <a:p>
            <a:pPr marL="238652" indent="-238652">
              <a:buFontTx/>
              <a:buChar char="•"/>
              <a:tabLst>
                <a:tab pos="406245" algn="l"/>
              </a:tabLst>
            </a:pPr>
            <a:r>
              <a:rPr lang="en-US" sz="1700" dirty="0"/>
              <a:t>Latitude and longitude of the plant</a:t>
            </a:r>
          </a:p>
          <a:p>
            <a:pPr marL="238652" indent="-238652">
              <a:buFontTx/>
              <a:buChar char="•"/>
              <a:tabLst>
                <a:tab pos="406245" algn="l"/>
              </a:tabLst>
            </a:pPr>
            <a:r>
              <a:rPr lang="en-US" sz="1700" dirty="0"/>
              <a:t>Latitude and longitude of each farm</a:t>
            </a:r>
          </a:p>
          <a:p>
            <a:pPr marL="238652" indent="-238652">
              <a:buFontTx/>
              <a:buChar char="•"/>
              <a:tabLst>
                <a:tab pos="406245" algn="l"/>
              </a:tabLst>
            </a:pPr>
            <a:r>
              <a:rPr lang="en-US" sz="1700" dirty="0"/>
              <a:t>Pounds of milk picked up at each farm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miles cumulative hist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289" y="1752600"/>
            <a:ext cx="86074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368904" y="228601"/>
            <a:ext cx="7162800" cy="528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36" tIns="40819" rIns="81636" bIns="40819">
            <a:spAutoFit/>
          </a:bodyPr>
          <a:lstStyle/>
          <a:p>
            <a:pPr algn="ctr"/>
            <a:r>
              <a:rPr lang="en-US" sz="2900" dirty="0"/>
              <a:t>Cumulative Histogram of Trip Lengths</a:t>
            </a:r>
          </a:p>
        </p:txBody>
      </p:sp>
      <p:cxnSp>
        <p:nvCxnSpPr>
          <p:cNvPr id="21508" name="Straight Connector 5"/>
          <p:cNvCxnSpPr>
            <a:cxnSpLocks noChangeShapeType="1"/>
          </p:cNvCxnSpPr>
          <p:nvPr/>
        </p:nvCxnSpPr>
        <p:spPr bwMode="auto">
          <a:xfrm rot="5400000" flipH="1" flipV="1">
            <a:off x="-393600" y="3992667"/>
            <a:ext cx="4703564" cy="1588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</p:spPr>
      </p:cxnSp>
      <p:sp>
        <p:nvSpPr>
          <p:cNvPr id="21509" name="TextBox 6"/>
          <p:cNvSpPr txBox="1">
            <a:spLocks noChangeArrowheads="1"/>
          </p:cNvSpPr>
          <p:nvPr/>
        </p:nvSpPr>
        <p:spPr bwMode="auto">
          <a:xfrm>
            <a:off x="1260476" y="990601"/>
            <a:ext cx="1981200" cy="574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36" tIns="40819" rIns="81636" bIns="40819">
            <a:spAutoFit/>
          </a:bodyPr>
          <a:lstStyle/>
          <a:p>
            <a:pPr algn="ctr"/>
            <a:r>
              <a:rPr lang="en-US" dirty="0"/>
              <a:t>average = </a:t>
            </a:r>
          </a:p>
          <a:p>
            <a:pPr algn="ctr"/>
            <a:r>
              <a:rPr lang="en-US" dirty="0" smtClean="0"/>
              <a:t>490 </a:t>
            </a:r>
            <a:r>
              <a:rPr lang="en-US" dirty="0"/>
              <a:t>miles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31B18E-B0ED-4C42-8BA9-04D316C5FAA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710065" y="2753344"/>
            <a:ext cx="4989600" cy="260396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81636" tIns="40819" rIns="81636" bIns="40819"/>
          <a:lstStyle/>
          <a:p>
            <a:pPr marL="289600" indent="-289600">
              <a:buFontTx/>
              <a:buChar char="•"/>
              <a:tabLst>
                <a:tab pos="406245" algn="l"/>
              </a:tabLst>
            </a:pPr>
            <a:r>
              <a:rPr lang="en-US" sz="1400" dirty="0"/>
              <a:t>Raw milk is transported from farms to plants in unrefrigerated tank trucks.</a:t>
            </a:r>
          </a:p>
          <a:p>
            <a:pPr marL="289600" indent="-289600">
              <a:buFontTx/>
              <a:buChar char="•"/>
              <a:tabLst>
                <a:tab pos="406245" algn="l"/>
              </a:tabLst>
            </a:pPr>
            <a:endParaRPr lang="en-US" sz="1400" dirty="0"/>
          </a:p>
          <a:p>
            <a:pPr marL="289600" indent="-289600">
              <a:tabLst>
                <a:tab pos="406245" algn="l"/>
              </a:tabLst>
            </a:pPr>
            <a:endParaRPr lang="en-US" sz="1400" dirty="0"/>
          </a:p>
          <a:p>
            <a:pPr marL="289600" indent="-289600">
              <a:buFontTx/>
              <a:buChar char="•"/>
              <a:tabLst>
                <a:tab pos="406245" algn="l"/>
              </a:tabLst>
            </a:pPr>
            <a:r>
              <a:rPr lang="en-US" sz="1400" dirty="0"/>
              <a:t>Average round trip was </a:t>
            </a:r>
            <a:r>
              <a:rPr lang="en-US" sz="1400" dirty="0" smtClean="0"/>
              <a:t>490 </a:t>
            </a:r>
            <a:r>
              <a:rPr lang="en-US" sz="1400" dirty="0" smtClean="0"/>
              <a:t>miles, </a:t>
            </a:r>
            <a:r>
              <a:rPr lang="en-US" sz="1400" dirty="0"/>
              <a:t>delivering </a:t>
            </a:r>
            <a:r>
              <a:rPr lang="en-US" sz="1400" dirty="0" smtClean="0"/>
              <a:t>5800 </a:t>
            </a:r>
            <a:r>
              <a:rPr lang="en-US" sz="1400" dirty="0"/>
              <a:t>gallons of milk.</a:t>
            </a:r>
          </a:p>
          <a:p>
            <a:pPr marL="289600" indent="-289600">
              <a:buFontTx/>
              <a:buChar char="•"/>
              <a:tabLst>
                <a:tab pos="406245" algn="l"/>
              </a:tabLst>
            </a:pPr>
            <a:endParaRPr lang="en-US" sz="1400" dirty="0"/>
          </a:p>
          <a:p>
            <a:pPr marL="289600" indent="-289600">
              <a:buFontTx/>
              <a:buChar char="•"/>
              <a:tabLst>
                <a:tab pos="406245" algn="l"/>
              </a:tabLst>
            </a:pPr>
            <a:r>
              <a:rPr lang="en-US" sz="1400" dirty="0"/>
              <a:t>Heavy truck emissions were 2.13 kg CO</a:t>
            </a:r>
            <a:r>
              <a:rPr lang="en-US" sz="1400" baseline="-25000" dirty="0"/>
              <a:t>2e</a:t>
            </a:r>
            <a:r>
              <a:rPr lang="en-US" sz="1400" dirty="0"/>
              <a:t>/mile.</a:t>
            </a:r>
          </a:p>
          <a:p>
            <a:pPr marL="289600" indent="-289600">
              <a:buFontTx/>
              <a:buChar char="•"/>
              <a:tabLst>
                <a:tab pos="406245" algn="l"/>
              </a:tabLst>
            </a:pPr>
            <a:endParaRPr lang="en-US" sz="1400" dirty="0"/>
          </a:p>
          <a:p>
            <a:pPr marL="289600" indent="-289600">
              <a:buFontTx/>
              <a:buChar char="•"/>
              <a:tabLst>
                <a:tab pos="406245" algn="l"/>
              </a:tabLst>
            </a:pPr>
            <a:r>
              <a:rPr lang="en-US" sz="1400" dirty="0"/>
              <a:t>Resulting emissions were </a:t>
            </a:r>
            <a:r>
              <a:rPr lang="en-US" sz="1400" dirty="0" smtClean="0"/>
              <a:t>0.19 </a:t>
            </a:r>
            <a:r>
              <a:rPr lang="en-US" sz="1400" dirty="0"/>
              <a:t>kg CO</a:t>
            </a:r>
            <a:r>
              <a:rPr lang="en-US" sz="1400" baseline="-25000" dirty="0"/>
              <a:t>2e</a:t>
            </a:r>
            <a:r>
              <a:rPr lang="en-US" sz="1400" dirty="0"/>
              <a:t>/gallon milk delivered.</a:t>
            </a:r>
          </a:p>
          <a:p>
            <a:pPr marL="289600" indent="-289600">
              <a:buFontTx/>
              <a:buChar char="•"/>
              <a:tabLst>
                <a:tab pos="406245" algn="l"/>
              </a:tabLst>
            </a:pP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Milk Processing &amp; Distribution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07132" y="2754810"/>
            <a:ext cx="5696858" cy="1572263"/>
          </a:xfrm>
        </p:spPr>
        <p:txBody>
          <a:bodyPr/>
          <a:lstStyle/>
          <a:p>
            <a:r>
              <a:rPr lang="en-US" dirty="0" smtClean="0"/>
              <a:t>Processing (pasteurization), packaging, and distribution to retail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228601"/>
            <a:ext cx="8610600" cy="924253"/>
          </a:xfrm>
        </p:spPr>
        <p:txBody>
          <a:bodyPr>
            <a:noAutofit/>
          </a:bodyPr>
          <a:lstStyle/>
          <a:p>
            <a:r>
              <a:rPr lang="en-US" dirty="0" smtClean="0"/>
              <a:t>Processor Survey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59833" y="1518971"/>
            <a:ext cx="8784167" cy="4140333"/>
          </a:xfrm>
        </p:spPr>
        <p:txBody>
          <a:bodyPr>
            <a:normAutofit/>
          </a:bodyPr>
          <a:lstStyle/>
          <a:p>
            <a:r>
              <a:rPr lang="en-US" sz="2500" dirty="0" smtClean="0"/>
              <a:t>Total of 50 processing plants provided data for 2007</a:t>
            </a:r>
          </a:p>
          <a:p>
            <a:pPr lvl="1"/>
            <a:r>
              <a:rPr lang="en-US" sz="2100" dirty="0" smtClean="0"/>
              <a:t>~ 25% of all fluid milk processed in </a:t>
            </a:r>
            <a:r>
              <a:rPr lang="en-US" sz="2100" dirty="0" smtClean="0"/>
              <a:t>2007</a:t>
            </a:r>
            <a:endParaRPr lang="en-US" dirty="0" smtClean="0"/>
          </a:p>
          <a:p>
            <a:r>
              <a:rPr lang="en-US" sz="2500" dirty="0" smtClean="0"/>
              <a:t>Data verification and analysis</a:t>
            </a:r>
          </a:p>
          <a:p>
            <a:pPr lvl="1"/>
            <a:r>
              <a:rPr lang="en-US" dirty="0" smtClean="0"/>
              <a:t>Two clarification rounds</a:t>
            </a:r>
          </a:p>
          <a:p>
            <a:pPr lvl="1"/>
            <a:r>
              <a:rPr lang="en-US" dirty="0" smtClean="0"/>
              <a:t>Detailed blow molding</a:t>
            </a:r>
            <a:br>
              <a:rPr lang="en-US" dirty="0" smtClean="0"/>
            </a:br>
            <a:r>
              <a:rPr lang="en-US" dirty="0" smtClean="0"/>
              <a:t>equipment specifications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F8D1C-E3D5-40C6-B233-BBC05E847C5B}" type="slidenum">
              <a:rPr lang="en-US" smtClean="0"/>
              <a:pPr/>
              <a:t>29</a:t>
            </a:fld>
            <a:endParaRPr lang="en-US" dirty="0"/>
          </a:p>
        </p:txBody>
      </p:sp>
      <p:graphicFrame>
        <p:nvGraphicFramePr>
          <p:cNvPr id="250881" name="Object 1"/>
          <p:cNvGraphicFramePr>
            <a:graphicFrameLocks noChangeAspect="1"/>
          </p:cNvGraphicFramePr>
          <p:nvPr/>
        </p:nvGraphicFramePr>
        <p:xfrm>
          <a:off x="46225" y="4116387"/>
          <a:ext cx="8108950" cy="2741613"/>
        </p:xfrm>
        <a:graphic>
          <a:graphicData uri="http://schemas.openxmlformats.org/presentationml/2006/ole">
            <p:oleObj spid="_x0000_s250881" r:id="rId4" imgW="7775448" imgH="2631846" progId="Visio.Drawing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2"/>
          <p:cNvSpPr>
            <a:spLocks noGrp="1"/>
          </p:cNvSpPr>
          <p:nvPr>
            <p:ph type="ctrTitle"/>
          </p:nvPr>
        </p:nvSpPr>
        <p:spPr>
          <a:xfrm>
            <a:off x="237692" y="235870"/>
            <a:ext cx="8236857" cy="1143000"/>
          </a:xfrm>
        </p:spPr>
        <p:txBody>
          <a:bodyPr/>
          <a:lstStyle/>
          <a:p>
            <a:r>
              <a:rPr lang="en-US" dirty="0" smtClean="0"/>
              <a:t>LCA </a:t>
            </a:r>
            <a:r>
              <a:rPr lang="en-US" dirty="0" smtClean="0"/>
              <a:t>Methodology</a:t>
            </a:r>
            <a:br>
              <a:rPr lang="en-US" dirty="0" smtClean="0"/>
            </a:br>
            <a:r>
              <a:rPr lang="en-US" sz="1800" dirty="0" smtClean="0"/>
              <a:t>ISO 14044 compliant</a:t>
            </a:r>
            <a:endParaRPr lang="en-US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7132" y="1788271"/>
            <a:ext cx="6193668" cy="4732449"/>
          </a:xfrm>
        </p:spPr>
        <p:txBody>
          <a:bodyPr/>
          <a:lstStyle/>
          <a:p>
            <a:pPr marL="919748" indent="-919748"/>
            <a:r>
              <a:rPr lang="en-US" dirty="0" smtClean="0"/>
              <a:t>Goal: Determine GHG emissions</a:t>
            </a:r>
            <a:br>
              <a:rPr lang="en-US" dirty="0" smtClean="0"/>
            </a:br>
            <a:r>
              <a:rPr lang="en-US" dirty="0" smtClean="0"/>
              <a:t>associated with </a:t>
            </a:r>
            <a:r>
              <a:rPr lang="en-US" dirty="0" smtClean="0"/>
              <a:t>consumption of </a:t>
            </a:r>
            <a:r>
              <a:rPr lang="en-US" dirty="0" smtClean="0"/>
              <a:t>one gallon of milk to US consumer.</a:t>
            </a:r>
          </a:p>
          <a:p>
            <a:pPr marL="919748" indent="-919748"/>
            <a:r>
              <a:rPr lang="en-US" dirty="0" smtClean="0"/>
              <a:t>Scope:  Cradle to grave. Specifically including pre-combustion burdens for primary fuels and disposal of packaging</a:t>
            </a:r>
            <a:r>
              <a:rPr lang="en-US" dirty="0" smtClean="0"/>
              <a:t>.</a:t>
            </a:r>
          </a:p>
          <a:p>
            <a:pPr marL="919748" indent="-919748"/>
            <a:endParaRPr lang="en-US" dirty="0" smtClean="0"/>
          </a:p>
          <a:p>
            <a:pPr marL="919748" indent="-919748"/>
            <a:r>
              <a:rPr lang="en-US" dirty="0" smtClean="0"/>
              <a:t>National Scale Analysis – drives data collection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7132" y="138411"/>
            <a:ext cx="8174868" cy="845344"/>
          </a:xfrm>
        </p:spPr>
        <p:txBody>
          <a:bodyPr>
            <a:normAutofit/>
          </a:bodyPr>
          <a:lstStyle/>
          <a:p>
            <a:r>
              <a:rPr lang="en-US" b="1" dirty="0" smtClean="0"/>
              <a:t>Processing Contribution to GWP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F8D1C-E3D5-40C6-B233-BBC05E847C5B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7" name="Picture 6" descr="10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30748" y="1035274"/>
            <a:ext cx="7465215" cy="5155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308173" y="2464383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Gate-to-gate: </a:t>
            </a:r>
            <a:r>
              <a:rPr lang="en-US" dirty="0" smtClean="0"/>
              <a:t>0.203 </a:t>
            </a:r>
            <a:r>
              <a:rPr lang="en-US" dirty="0" smtClean="0"/>
              <a:t>kg/kg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Retail allocation </a:t>
            </a:r>
            <a:endParaRPr lang="en-US" dirty="0"/>
          </a:p>
        </p:txBody>
      </p:sp>
      <p:pic>
        <p:nvPicPr>
          <p:cNvPr id="169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763" y="1621607"/>
            <a:ext cx="5143049" cy="412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0985" y="3762376"/>
            <a:ext cx="4193016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AA221B-8204-4774-8DEA-FE296665F85A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tail.char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92558"/>
            <a:ext cx="9144000" cy="56425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Retail/Consumer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31B18E-B0ED-4C42-8BA9-04D316C5FAAE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11" name="Down Arrow 10"/>
          <p:cNvSpPr/>
          <p:nvPr/>
        </p:nvSpPr>
        <p:spPr bwMode="auto">
          <a:xfrm>
            <a:off x="5258338" y="3824405"/>
            <a:ext cx="397401" cy="1702593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816511" eaLnBrk="0" hangingPunct="0"/>
            <a:r>
              <a:rPr lang="en-US" sz="1300" dirty="0" smtClean="0">
                <a:latin typeface="Arial" charset="0"/>
              </a:rPr>
              <a:t>Passenger Car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524002" y="305099"/>
            <a:ext cx="164931" cy="46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636" tIns="40819" rIns="81636" bIns="40819">
            <a:spAutoFit/>
          </a:bodyPr>
          <a:lstStyle/>
          <a:p>
            <a:pPr defTabSz="816511"/>
            <a:endParaRPr lang="en-US" sz="2500" dirty="0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 smtClean="0"/>
              <a:t>End-of-Life (Packaging disposal)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0C0A0A-D929-4E1A-9CDC-FFC79A3E50E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13316" name="Rectangle 3"/>
          <p:cNvSpPr txBox="1">
            <a:spLocks noChangeArrowheads="1"/>
          </p:cNvSpPr>
          <p:nvPr/>
        </p:nvSpPr>
        <p:spPr bwMode="auto">
          <a:xfrm>
            <a:off x="615346" y="1251646"/>
            <a:ext cx="7027334" cy="4722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227" tIns="38613" rIns="77227" bIns="38613"/>
          <a:lstStyle/>
          <a:p>
            <a:pPr marL="268148" indent="-241334" defTabSz="816511"/>
            <a:endParaRPr lang="en-US" dirty="0"/>
          </a:p>
        </p:txBody>
      </p:sp>
      <p:pic>
        <p:nvPicPr>
          <p:cNvPr id="9" name="Picture 8" descr="eol.char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407" y="1432403"/>
            <a:ext cx="8132164" cy="542559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LCA Software Tools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67648" y="1049565"/>
            <a:ext cx="8784167" cy="5093051"/>
          </a:xfrm>
        </p:spPr>
        <p:txBody>
          <a:bodyPr/>
          <a:lstStyle/>
          <a:p>
            <a:r>
              <a:rPr lang="en-US" dirty="0" smtClean="0"/>
              <a:t>Excel &amp; VBA</a:t>
            </a:r>
          </a:p>
          <a:p>
            <a:r>
              <a:rPr lang="en-US" dirty="0" err="1" smtClean="0"/>
              <a:t>MatLab</a:t>
            </a:r>
            <a:endParaRPr lang="en-US" dirty="0" smtClean="0"/>
          </a:p>
          <a:p>
            <a:r>
              <a:rPr lang="en-US" dirty="0" err="1" smtClean="0"/>
              <a:t>SimaPro</a:t>
            </a:r>
            <a:r>
              <a:rPr lang="en-US" dirty="0" smtClean="0"/>
              <a:t> 7.1 (Pre Consultants)</a:t>
            </a:r>
          </a:p>
          <a:p>
            <a:pPr lvl="1"/>
            <a:r>
              <a:rPr lang="en-US" dirty="0" smtClean="0"/>
              <a:t>Databases of LCI data</a:t>
            </a:r>
          </a:p>
          <a:p>
            <a:pPr lvl="1"/>
            <a:r>
              <a:rPr lang="en-US" dirty="0" smtClean="0"/>
              <a:t>Eco Invent</a:t>
            </a:r>
          </a:p>
          <a:p>
            <a:pPr lvl="1"/>
            <a:r>
              <a:rPr lang="en-US" dirty="0" smtClean="0"/>
              <a:t>US LCI</a:t>
            </a:r>
          </a:p>
          <a:p>
            <a:pPr lvl="1"/>
            <a:r>
              <a:rPr lang="en-US" dirty="0" smtClean="0"/>
              <a:t>Franklin Associates</a:t>
            </a:r>
          </a:p>
          <a:p>
            <a:r>
              <a:rPr lang="en-US" dirty="0" smtClean="0"/>
              <a:t>EIOLCA  http://www.eiolca.net</a:t>
            </a:r>
          </a:p>
          <a:p>
            <a:r>
              <a:rPr lang="en-US" dirty="0" smtClean="0"/>
              <a:t>Open IO – Carbon  http://www.open-io.org</a:t>
            </a:r>
          </a:p>
          <a:p>
            <a:r>
              <a:rPr lang="en-US" dirty="0" err="1" smtClean="0"/>
              <a:t>Earthster</a:t>
            </a:r>
            <a:r>
              <a:rPr lang="en-US" dirty="0" smtClean="0"/>
              <a:t> http://www.earthster.org</a:t>
            </a:r>
          </a:p>
          <a:p>
            <a:pPr lvl="1"/>
            <a:r>
              <a:rPr lang="en-US" dirty="0" smtClean="0"/>
              <a:t>Open source data repository and computational engine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AA221B-8204-4774-8DEA-FE296665F85A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0C0A0A-D929-4E1A-9CDC-FFC79A3E50E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4" name="Picture 3" descr="network.complex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" y="0"/>
            <a:ext cx="8926643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Supply Network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6516" y="6027003"/>
            <a:ext cx="5647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~100 of 2000+ linked unit processes that software and databases allow to be modeled, so your effort is focused on the closest processes of interest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0157" y="318317"/>
            <a:ext cx="8236857" cy="1143000"/>
          </a:xfrm>
        </p:spPr>
        <p:txBody>
          <a:bodyPr/>
          <a:lstStyle/>
          <a:p>
            <a:r>
              <a:rPr lang="en-US" dirty="0" smtClean="0"/>
              <a:t>Why an LCA </a:t>
            </a:r>
            <a:r>
              <a:rPr lang="en-US" dirty="0" smtClean="0"/>
              <a:t>of </a:t>
            </a:r>
            <a:r>
              <a:rPr lang="en-US" dirty="0" smtClean="0"/>
              <a:t>Milk Production?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9635" y="1424325"/>
            <a:ext cx="7445347" cy="4890414"/>
          </a:xfrm>
        </p:spPr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en-US" sz="2000" dirty="0" smtClean="0"/>
              <a:t>Consumers are interested </a:t>
            </a:r>
            <a:r>
              <a:rPr lang="en-US" sz="2000" dirty="0" smtClean="0"/>
              <a:t>in </a:t>
            </a:r>
            <a:r>
              <a:rPr lang="en-US" sz="2000" dirty="0" smtClean="0"/>
              <a:t>product sustainability. </a:t>
            </a:r>
          </a:p>
          <a:p>
            <a:pPr lvl="1">
              <a:buFont typeface="Courier New" pitchFamily="49" charset="0"/>
              <a:buChar char="o"/>
            </a:pPr>
            <a:r>
              <a:rPr lang="en-US" sz="1600" dirty="0" smtClean="0"/>
              <a:t>Increasing willingness </a:t>
            </a:r>
            <a:r>
              <a:rPr lang="en-US" sz="1600" dirty="0" smtClean="0"/>
              <a:t>to make purchase decisions based on </a:t>
            </a:r>
            <a:r>
              <a:rPr lang="en-US" sz="1600" dirty="0" smtClean="0"/>
              <a:t>(perceived) </a:t>
            </a:r>
            <a:r>
              <a:rPr lang="en-US" sz="1600" dirty="0" smtClean="0"/>
              <a:t>environmental </a:t>
            </a:r>
            <a:r>
              <a:rPr lang="en-US" sz="1600" dirty="0" smtClean="0"/>
              <a:t>impacts. </a:t>
            </a:r>
          </a:p>
          <a:p>
            <a:pPr lvl="1">
              <a:buFont typeface="Courier New" pitchFamily="49" charset="0"/>
              <a:buChar char="o"/>
            </a:pPr>
            <a:r>
              <a:rPr lang="en-US" sz="1600" dirty="0" smtClean="0"/>
              <a:t>Potential for reduction in consumption </a:t>
            </a:r>
            <a:r>
              <a:rPr lang="en-US" sz="1600" dirty="0" smtClean="0"/>
              <a:t>of </a:t>
            </a:r>
            <a:r>
              <a:rPr lang="en-US" sz="1600" dirty="0" smtClean="0"/>
              <a:t>dairy.  </a:t>
            </a:r>
          </a:p>
          <a:p>
            <a:pPr>
              <a:buFont typeface="Courier New" pitchFamily="49" charset="0"/>
              <a:buChar char="o"/>
            </a:pPr>
            <a:r>
              <a:rPr lang="en-US" sz="2000" dirty="0" smtClean="0"/>
              <a:t>Science-based LCA can provide:</a:t>
            </a:r>
          </a:p>
          <a:p>
            <a:pPr lvl="1">
              <a:buFont typeface="Courier New" pitchFamily="49" charset="0"/>
              <a:buChar char="o"/>
            </a:pPr>
            <a:r>
              <a:rPr lang="en-US" sz="1600" dirty="0" smtClean="0"/>
              <a:t>Data that </a:t>
            </a:r>
            <a:r>
              <a:rPr lang="en-US" sz="1600" dirty="0" smtClean="0"/>
              <a:t>will allow the industry to </a:t>
            </a:r>
            <a:r>
              <a:rPr lang="en-US" sz="1600" dirty="0" smtClean="0"/>
              <a:t>identify and engage </a:t>
            </a:r>
            <a:r>
              <a:rPr lang="en-US" sz="1600" dirty="0" smtClean="0"/>
              <a:t>more sustainable </a:t>
            </a:r>
            <a:r>
              <a:rPr lang="en-US" sz="1600" dirty="0" smtClean="0"/>
              <a:t>approaches</a:t>
            </a:r>
          </a:p>
          <a:p>
            <a:pPr lvl="1">
              <a:buFont typeface="Courier New" pitchFamily="49" charset="0"/>
              <a:buChar char="o"/>
            </a:pPr>
            <a:r>
              <a:rPr lang="en-US" sz="1600" dirty="0" smtClean="0"/>
              <a:t>Reduce environmental impacts that can be validated through LCA measurements.</a:t>
            </a:r>
          </a:p>
          <a:p>
            <a:pPr>
              <a:buFont typeface="Courier New" pitchFamily="49" charset="0"/>
              <a:buChar char="o"/>
            </a:pPr>
            <a:r>
              <a:rPr lang="en-US" sz="2000" dirty="0" smtClean="0"/>
              <a:t>Other benefits: </a:t>
            </a:r>
          </a:p>
          <a:p>
            <a:pPr lvl="1">
              <a:buFont typeface="Courier New" pitchFamily="49" charset="0"/>
              <a:buChar char="o"/>
            </a:pPr>
            <a:r>
              <a:rPr lang="en-US" sz="1600" dirty="0" smtClean="0"/>
              <a:t>Systems understanding allows positioning dairy </a:t>
            </a:r>
            <a:r>
              <a:rPr lang="en-US" sz="1600" dirty="0" smtClean="0"/>
              <a:t>products in the marketplace </a:t>
            </a:r>
            <a:r>
              <a:rPr lang="en-US" sz="1600" dirty="0" smtClean="0"/>
              <a:t>based on sustainable </a:t>
            </a:r>
            <a:r>
              <a:rPr lang="en-US" sz="1600" dirty="0" smtClean="0"/>
              <a:t>attributes </a:t>
            </a:r>
            <a:r>
              <a:rPr lang="en-US" sz="1600" dirty="0" smtClean="0"/>
              <a:t>respond </a:t>
            </a:r>
            <a:r>
              <a:rPr lang="en-US" sz="1600" dirty="0" smtClean="0"/>
              <a:t>proactively to consumer concerns</a:t>
            </a:r>
            <a:r>
              <a:rPr lang="en-US" sz="1600" dirty="0" smtClean="0"/>
              <a:t>. </a:t>
            </a:r>
          </a:p>
          <a:p>
            <a:pPr lvl="1">
              <a:buFont typeface="Courier New" pitchFamily="49" charset="0"/>
              <a:buChar char="o"/>
            </a:pPr>
            <a:r>
              <a:rPr lang="en-US" sz="1600" dirty="0" smtClean="0"/>
              <a:t>Supports industry’s </a:t>
            </a:r>
            <a:r>
              <a:rPr lang="en-US" sz="1600" dirty="0" smtClean="0"/>
              <a:t>ability to work with retailers </a:t>
            </a:r>
            <a:r>
              <a:rPr lang="en-US" sz="1600" dirty="0" smtClean="0"/>
              <a:t>to </a:t>
            </a:r>
            <a:r>
              <a:rPr lang="en-US" sz="1600" dirty="0" smtClean="0"/>
              <a:t>educate consumers about agricultural and food sustainability issues</a:t>
            </a:r>
            <a:r>
              <a:rPr lang="en-US" sz="1600" dirty="0" smtClean="0"/>
              <a:t>.</a:t>
            </a:r>
          </a:p>
          <a:p>
            <a:pPr lvl="1">
              <a:buFont typeface="Courier New" pitchFamily="49" charset="0"/>
              <a:buChar char="o"/>
            </a:pPr>
            <a:r>
              <a:rPr lang="en-US" sz="1600" dirty="0" smtClean="0"/>
              <a:t>Establish a baseline for GHG offset projects which may result from legislation in the future</a:t>
            </a:r>
            <a:endParaRPr lang="en-US" sz="1600" dirty="0"/>
          </a:p>
        </p:txBody>
      </p:sp>
      <p:sp>
        <p:nvSpPr>
          <p:cNvPr id="4" name="Oval 3"/>
          <p:cNvSpPr/>
          <p:nvPr/>
        </p:nvSpPr>
        <p:spPr bwMode="auto">
          <a:xfrm>
            <a:off x="473337" y="5550946"/>
            <a:ext cx="6884894" cy="925158"/>
          </a:xfrm>
          <a:prstGeom prst="ellipse">
            <a:avLst/>
          </a:prstGeom>
          <a:solidFill>
            <a:schemeClr val="accent1">
              <a:alpha val="4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67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Whose carbon is it?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31B18E-B0ED-4C42-8BA9-04D316C5FAAE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1022350"/>
            <a:ext cx="9144001" cy="5637213"/>
          </a:xfrm>
        </p:spPr>
        <p:txBody>
          <a:bodyPr/>
          <a:lstStyle/>
          <a:p>
            <a:r>
              <a:rPr lang="en-US" sz="2400" dirty="0" smtClean="0"/>
              <a:t>ISO compliant LCA should be cradle to grave in scope</a:t>
            </a:r>
          </a:p>
          <a:p>
            <a:pPr lvl="1"/>
            <a:r>
              <a:rPr lang="en-US" sz="2000" dirty="0" smtClean="0"/>
              <a:t>Does the dairy farmer get credit for more efficient corn production?</a:t>
            </a:r>
          </a:p>
          <a:p>
            <a:pPr marL="688975" lvl="1" indent="-280988"/>
            <a:r>
              <a:rPr lang="en-US" sz="2000" b="1" dirty="0" smtClean="0"/>
              <a:t>Yes: </a:t>
            </a:r>
            <a:r>
              <a:rPr lang="en-US" sz="2000" dirty="0" smtClean="0"/>
              <a:t>in the context of a full LCA accounting of the entire supply chain, they can legitimately claim milk has overall lower impact.</a:t>
            </a:r>
          </a:p>
          <a:p>
            <a:pPr marL="688975" lvl="1" indent="-280988"/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</a:p>
          <a:p>
            <a:pPr lvl="1"/>
            <a:r>
              <a:rPr lang="en-US" sz="2000" b="1" dirty="0" smtClean="0"/>
              <a:t>No: </a:t>
            </a:r>
            <a:r>
              <a:rPr lang="en-US" sz="2000" dirty="0" smtClean="0"/>
              <a:t>in the context of carbon credits or carbon trading. Here the WRI concepts of Scope 1,2,3 are useful.</a:t>
            </a:r>
          </a:p>
          <a:p>
            <a:pPr lvl="1"/>
            <a:r>
              <a:rPr lang="en-US" sz="2000" dirty="0" smtClean="0"/>
              <a:t>Scope 1: on-site emissions (enteric methane, diesel combustion)</a:t>
            </a:r>
          </a:p>
          <a:p>
            <a:pPr lvl="1"/>
            <a:r>
              <a:rPr lang="en-US" sz="2000" dirty="0" smtClean="0"/>
              <a:t>Scope 2: indirect emissions (mostly electricity)</a:t>
            </a:r>
          </a:p>
          <a:p>
            <a:pPr lvl="1"/>
            <a:r>
              <a:rPr lang="en-US" sz="2000" dirty="0" smtClean="0"/>
              <a:t>Scope 3: indirect emissions further up the supply chain (N2O from fertilizer manufacture, or diesel combustion for commodity crop production)</a:t>
            </a:r>
          </a:p>
          <a:p>
            <a:r>
              <a:rPr lang="en-US" sz="2400" dirty="0" smtClean="0"/>
              <a:t>LCA is a useful tool and framework for Scope 1 assessment, but for carbon trading full LCA is not really </a:t>
            </a:r>
            <a:br>
              <a:rPr lang="en-US" sz="2400" dirty="0" smtClean="0"/>
            </a:br>
            <a:r>
              <a:rPr lang="en-US" sz="2400" dirty="0" smtClean="0"/>
              <a:t>appropriate</a:t>
            </a:r>
          </a:p>
          <a:p>
            <a:pPr lvl="1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31B18E-B0ED-4C42-8BA9-04D316C5FAAE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1652588"/>
            <a:ext cx="8785225" cy="4406900"/>
          </a:xfrm>
        </p:spPr>
        <p:txBody>
          <a:bodyPr/>
          <a:lstStyle/>
          <a:p>
            <a:r>
              <a:rPr lang="en-US" dirty="0" smtClean="0"/>
              <a:t>Bottom line</a:t>
            </a:r>
            <a:r>
              <a:rPr lang="en-US" dirty="0" smtClean="0"/>
              <a:t>: Milk LCA results</a:t>
            </a:r>
            <a:endParaRPr lang="en-US" dirty="0" smtClean="0"/>
          </a:p>
          <a:p>
            <a:pPr lvl="1"/>
            <a:r>
              <a:rPr lang="en-US" dirty="0" smtClean="0"/>
              <a:t>Add up all the emissions </a:t>
            </a:r>
            <a:r>
              <a:rPr lang="en-US" dirty="0" smtClean="0">
                <a:sym typeface="Wingdings" pitchFamily="2" charset="2"/>
              </a:rPr>
              <a:t> 1 gallon of milk consumed in the US is </a:t>
            </a:r>
            <a:r>
              <a:rPr lang="en-US" dirty="0" smtClean="0">
                <a:sym typeface="Wingdings" pitchFamily="2" charset="2"/>
              </a:rPr>
              <a:t>less than equivalent </a:t>
            </a:r>
            <a:r>
              <a:rPr lang="en-US" dirty="0" smtClean="0">
                <a:sym typeface="Wingdings" pitchFamily="2" charset="2"/>
              </a:rPr>
              <a:t>to burning 1 gallon of gasoline  driving 20 miles.</a:t>
            </a:r>
          </a:p>
          <a:p>
            <a:r>
              <a:rPr lang="en-US" dirty="0" smtClean="0">
                <a:sym typeface="Wingdings" pitchFamily="2" charset="2"/>
              </a:rPr>
              <a:t>GHG Accounting in Agriculture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Complex systems – crops, soil, climate interactions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Data quality is likely to remain a concern – e.g., how much methane is really released at a particular farm?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Allocation can significantly affect results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Sensitivity analysis can highlight areas where good measurements are critical to proper assessment of the CF</a:t>
            </a:r>
          </a:p>
          <a:p>
            <a:endParaRPr lang="en-US" dirty="0" smtClean="0">
              <a:sym typeface="Wingdings" pitchFamily="2" charset="2"/>
            </a:endParaRPr>
          </a:p>
          <a:p>
            <a:pPr lvl="1"/>
            <a:endParaRPr lang="en-US" dirty="0" smtClean="0">
              <a:sym typeface="Wingdings" pitchFamily="2" charset="2"/>
            </a:endParaRP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07132" y="2754809"/>
            <a:ext cx="5696858" cy="1526735"/>
          </a:xfrm>
        </p:spPr>
        <p:txBody>
          <a:bodyPr/>
          <a:lstStyle/>
          <a:p>
            <a:pPr algn="ctr"/>
            <a:r>
              <a:rPr lang="en-US" dirty="0" smtClean="0"/>
              <a:t>Dairy Management, Incorporated</a:t>
            </a:r>
          </a:p>
          <a:p>
            <a:pPr algn="ctr"/>
            <a:r>
              <a:rPr lang="en-US" sz="2000" dirty="0" smtClean="0"/>
              <a:t>and</a:t>
            </a:r>
          </a:p>
          <a:p>
            <a:pPr algn="ctr"/>
            <a:r>
              <a:rPr lang="en-US" dirty="0" smtClean="0"/>
              <a:t>The Innovation Center for US Dairy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AA221B-8204-4774-8DEA-FE296665F85A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54" descr="Picture14.jpg"/>
          <p:cNvPicPr>
            <a:picLocks noChangeAspect="1"/>
          </p:cNvPicPr>
          <p:nvPr/>
        </p:nvPicPr>
        <p:blipFill>
          <a:blip r:embed="rId3" cstate="print"/>
          <a:srcRect l="38419" t="-1390" r="38446" b="74100"/>
          <a:stretch>
            <a:fillRect/>
          </a:stretch>
        </p:blipFill>
        <p:spPr bwMode="auto">
          <a:xfrm>
            <a:off x="3732895" y="1713013"/>
            <a:ext cx="1180797" cy="125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508" name="Group 46"/>
          <p:cNvGrpSpPr>
            <a:grpSpLocks/>
          </p:cNvGrpSpPr>
          <p:nvPr/>
        </p:nvGrpSpPr>
        <p:grpSpPr bwMode="auto">
          <a:xfrm>
            <a:off x="290288" y="4808636"/>
            <a:ext cx="1121833" cy="1599901"/>
            <a:chOff x="400050" y="4530479"/>
            <a:chExt cx="1176502" cy="1706880"/>
          </a:xfrm>
        </p:grpSpPr>
        <p:sp>
          <p:nvSpPr>
            <p:cNvPr id="21539" name="TextBox 176"/>
            <p:cNvSpPr txBox="1">
              <a:spLocks noChangeArrowheads="1"/>
            </p:cNvSpPr>
            <p:nvPr/>
          </p:nvSpPr>
          <p:spPr bwMode="auto">
            <a:xfrm>
              <a:off x="480060" y="5668399"/>
              <a:ext cx="1064961" cy="465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6661" tIns="48331" rIns="96661" bIns="48331">
              <a:spAutoFit/>
            </a:bodyPr>
            <a:lstStyle/>
            <a:p>
              <a:r>
                <a:rPr lang="en-US" sz="1100" dirty="0">
                  <a:solidFill>
                    <a:srgbClr val="009644"/>
                  </a:solidFill>
                </a:rPr>
                <a:t>Resources</a:t>
              </a:r>
              <a:br>
                <a:rPr lang="en-US" sz="1100" dirty="0">
                  <a:solidFill>
                    <a:srgbClr val="009644"/>
                  </a:solidFill>
                </a:rPr>
              </a:br>
              <a:r>
                <a:rPr lang="en-US" sz="1100" dirty="0">
                  <a:solidFill>
                    <a:srgbClr val="009644"/>
                  </a:solidFill>
                </a:rPr>
                <a:t>&amp;Energy</a:t>
              </a:r>
            </a:p>
          </p:txBody>
        </p:sp>
        <p:grpSp>
          <p:nvGrpSpPr>
            <p:cNvPr id="21540" name="Group 43"/>
            <p:cNvGrpSpPr>
              <a:grpSpLocks/>
            </p:cNvGrpSpPr>
            <p:nvPr/>
          </p:nvGrpSpPr>
          <p:grpSpPr bwMode="auto">
            <a:xfrm>
              <a:off x="400050" y="4530479"/>
              <a:ext cx="1176502" cy="1706880"/>
              <a:chOff x="400050" y="4530479"/>
              <a:chExt cx="1176502" cy="1706880"/>
            </a:xfrm>
          </p:grpSpPr>
          <p:sp>
            <p:nvSpPr>
              <p:cNvPr id="178" name="Rectangle 177"/>
              <p:cNvSpPr/>
              <p:nvPr/>
            </p:nvSpPr>
            <p:spPr>
              <a:xfrm>
                <a:off x="400050" y="4530479"/>
                <a:ext cx="1040142" cy="170688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6661" tIns="48331" rIns="96661" bIns="48331"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48" name="Straight Arrow Connector 147"/>
              <p:cNvCxnSpPr/>
              <p:nvPr/>
            </p:nvCxnSpPr>
            <p:spPr>
              <a:xfrm>
                <a:off x="528483" y="5351369"/>
                <a:ext cx="800719" cy="1588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543" name="TextBox 175"/>
              <p:cNvSpPr txBox="1">
                <a:spLocks noChangeArrowheads="1"/>
              </p:cNvSpPr>
              <p:nvPr/>
            </p:nvSpPr>
            <p:spPr bwMode="auto">
              <a:xfrm>
                <a:off x="447906" y="4628170"/>
                <a:ext cx="1128646" cy="4653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6661" tIns="48331" rIns="96661" bIns="48331">
                <a:spAutoFit/>
              </a:bodyPr>
              <a:lstStyle/>
              <a:p>
                <a:r>
                  <a:rPr lang="en-US" sz="1100" dirty="0">
                    <a:solidFill>
                      <a:srgbClr val="C00000"/>
                    </a:solidFill>
                  </a:rPr>
                  <a:t>Waste &amp;</a:t>
                </a:r>
              </a:p>
              <a:p>
                <a:r>
                  <a:rPr lang="en-US" sz="1100" dirty="0">
                    <a:solidFill>
                      <a:srgbClr val="C00000"/>
                    </a:solidFill>
                  </a:rPr>
                  <a:t>Pollution</a:t>
                </a:r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>
                <a:off x="495185" y="5635585"/>
                <a:ext cx="800720" cy="1587"/>
              </a:xfrm>
              <a:prstGeom prst="straightConnector1">
                <a:avLst/>
              </a:prstGeom>
              <a:ln w="38100">
                <a:solidFill>
                  <a:srgbClr val="009644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1509" name="Picture 12" descr="http://www.topnews.in/health/files/drink-mil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0288" y="3399235"/>
            <a:ext cx="839107" cy="118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54" descr="Picture14.jpg"/>
          <p:cNvPicPr>
            <a:picLocks noChangeAspect="1"/>
          </p:cNvPicPr>
          <p:nvPr/>
        </p:nvPicPr>
        <p:blipFill>
          <a:blip r:embed="rId3" cstate="print"/>
          <a:srcRect l="40826" t="42451" r="41481" b="39355"/>
          <a:stretch>
            <a:fillRect/>
          </a:stretch>
        </p:blipFill>
        <p:spPr bwMode="auto">
          <a:xfrm>
            <a:off x="3846287" y="3876975"/>
            <a:ext cx="991809" cy="915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54" descr="Picture14.jpg"/>
          <p:cNvPicPr>
            <a:picLocks noChangeAspect="1"/>
          </p:cNvPicPr>
          <p:nvPr/>
        </p:nvPicPr>
        <p:blipFill>
          <a:blip r:embed="rId3" cstate="print"/>
          <a:srcRect l="70769" t="12129" r="6096" b="62097"/>
          <a:stretch>
            <a:fillRect/>
          </a:stretch>
        </p:blipFill>
        <p:spPr bwMode="auto">
          <a:xfrm>
            <a:off x="5485191" y="1744266"/>
            <a:ext cx="1295703" cy="1294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54" descr="Picture14.jpg"/>
          <p:cNvPicPr>
            <a:picLocks noChangeAspect="1"/>
          </p:cNvPicPr>
          <p:nvPr/>
        </p:nvPicPr>
        <p:blipFill>
          <a:blip r:embed="rId3" cstate="print"/>
          <a:srcRect l="76212" t="51547" b="24194"/>
          <a:stretch>
            <a:fillRect/>
          </a:stretch>
        </p:blipFill>
        <p:spPr bwMode="auto">
          <a:xfrm>
            <a:off x="5903989" y="3495974"/>
            <a:ext cx="1331988" cy="122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54" descr="Picture14.jpg"/>
          <p:cNvPicPr>
            <a:picLocks noChangeAspect="1"/>
          </p:cNvPicPr>
          <p:nvPr/>
        </p:nvPicPr>
        <p:blipFill>
          <a:blip r:embed="rId3" cstate="print"/>
          <a:srcRect l="58521" t="75806" r="18344"/>
          <a:stretch>
            <a:fillRect/>
          </a:stretch>
        </p:blipFill>
        <p:spPr bwMode="auto">
          <a:xfrm>
            <a:off x="5560465" y="5176243"/>
            <a:ext cx="1295702" cy="1215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54" descr="Picture14.jpg"/>
          <p:cNvPicPr>
            <a:picLocks noChangeAspect="1"/>
          </p:cNvPicPr>
          <p:nvPr/>
        </p:nvPicPr>
        <p:blipFill>
          <a:blip r:embed="rId3" cstate="print"/>
          <a:srcRect l="23135" t="78838" r="53728"/>
          <a:stretch>
            <a:fillRect/>
          </a:stretch>
        </p:blipFill>
        <p:spPr bwMode="auto">
          <a:xfrm>
            <a:off x="3732894" y="5709049"/>
            <a:ext cx="1295702" cy="1064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54" descr="Picture14.jpg"/>
          <p:cNvPicPr>
            <a:picLocks noChangeAspect="1"/>
          </p:cNvPicPr>
          <p:nvPr/>
        </p:nvPicPr>
        <p:blipFill>
          <a:blip r:embed="rId3" cstate="print"/>
          <a:srcRect t="51547" r="76865" b="27226"/>
          <a:stretch>
            <a:fillRect/>
          </a:stretch>
        </p:blipFill>
        <p:spPr bwMode="auto">
          <a:xfrm>
            <a:off x="2093989" y="5173267"/>
            <a:ext cx="1295702" cy="1067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54" descr="Picture14.jpg"/>
          <p:cNvPicPr>
            <a:picLocks noChangeAspect="1"/>
          </p:cNvPicPr>
          <p:nvPr/>
        </p:nvPicPr>
        <p:blipFill>
          <a:blip r:embed="rId3" cstate="print"/>
          <a:srcRect l="5444" t="18193" r="71420" b="57549"/>
          <a:stretch>
            <a:fillRect/>
          </a:stretch>
        </p:blipFill>
        <p:spPr bwMode="auto">
          <a:xfrm>
            <a:off x="1790096" y="1971974"/>
            <a:ext cx="1294190" cy="122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6818691" y="5097364"/>
            <a:ext cx="228298" cy="532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6" tIns="40819" rIns="81636" bIns="408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518" name="TextBox 19"/>
          <p:cNvSpPr txBox="1">
            <a:spLocks noChangeArrowheads="1"/>
          </p:cNvSpPr>
          <p:nvPr/>
        </p:nvSpPr>
        <p:spPr bwMode="auto">
          <a:xfrm>
            <a:off x="1331990" y="4487169"/>
            <a:ext cx="1295702" cy="390212"/>
          </a:xfrm>
          <a:prstGeom prst="rect">
            <a:avLst/>
          </a:prstGeom>
          <a:solidFill>
            <a:srgbClr val="003E00"/>
          </a:solidFill>
          <a:ln w="9525">
            <a:noFill/>
            <a:miter lim="800000"/>
            <a:headEnd/>
            <a:tailEnd/>
          </a:ln>
        </p:spPr>
        <p:txBody>
          <a:bodyPr lIns="81636" tIns="40819" rIns="81636" bIns="40819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Consumer/ End of Life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760989" y="4182071"/>
            <a:ext cx="839106" cy="610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6" tIns="40819" rIns="81636" bIns="408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5294691" y="4411267"/>
            <a:ext cx="228298" cy="532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6" tIns="40819" rIns="81636" bIns="408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3695096" y="3741539"/>
            <a:ext cx="405190" cy="364629"/>
          </a:xfrm>
          <a:custGeom>
            <a:avLst/>
            <a:gdLst>
              <a:gd name="connsiteX0" fmla="*/ 337517 w 405908"/>
              <a:gd name="connsiteY0" fmla="*/ 31930 h 365759"/>
              <a:gd name="connsiteX1" fmla="*/ 206888 w 405908"/>
              <a:gd name="connsiteY1" fmla="*/ 31930 h 365759"/>
              <a:gd name="connsiteX2" fmla="*/ 134317 w 405908"/>
              <a:gd name="connsiteY2" fmla="*/ 133530 h 365759"/>
              <a:gd name="connsiteX3" fmla="*/ 90774 w 405908"/>
              <a:gd name="connsiteY3" fmla="*/ 162559 h 365759"/>
              <a:gd name="connsiteX4" fmla="*/ 47231 w 405908"/>
              <a:gd name="connsiteY4" fmla="*/ 351245 h 365759"/>
              <a:gd name="connsiteX5" fmla="*/ 90774 w 405908"/>
              <a:gd name="connsiteY5" fmla="*/ 365759 h 365759"/>
              <a:gd name="connsiteX6" fmla="*/ 250431 w 405908"/>
              <a:gd name="connsiteY6" fmla="*/ 336730 h 365759"/>
              <a:gd name="connsiteX7" fmla="*/ 293974 w 405908"/>
              <a:gd name="connsiteY7" fmla="*/ 322216 h 365759"/>
              <a:gd name="connsiteX8" fmla="*/ 308488 w 405908"/>
              <a:gd name="connsiteY8" fmla="*/ 278673 h 365759"/>
              <a:gd name="connsiteX9" fmla="*/ 366545 w 405908"/>
              <a:gd name="connsiteY9" fmla="*/ 191588 h 365759"/>
              <a:gd name="connsiteX10" fmla="*/ 308488 w 405908"/>
              <a:gd name="connsiteY10" fmla="*/ 2902 h 365759"/>
              <a:gd name="connsiteX11" fmla="*/ 264945 w 405908"/>
              <a:gd name="connsiteY11" fmla="*/ 2902 h 36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5908" h="365759">
                <a:moveTo>
                  <a:pt x="337517" y="31930"/>
                </a:moveTo>
                <a:cubicBezTo>
                  <a:pt x="289295" y="15856"/>
                  <a:pt x="264362" y="0"/>
                  <a:pt x="206888" y="31930"/>
                </a:cubicBezTo>
                <a:cubicBezTo>
                  <a:pt x="181174" y="46216"/>
                  <a:pt x="156360" y="111487"/>
                  <a:pt x="134317" y="133530"/>
                </a:cubicBezTo>
                <a:cubicBezTo>
                  <a:pt x="121982" y="145865"/>
                  <a:pt x="105288" y="152883"/>
                  <a:pt x="90774" y="162559"/>
                </a:cubicBezTo>
                <a:cubicBezTo>
                  <a:pt x="42074" y="235609"/>
                  <a:pt x="0" y="256783"/>
                  <a:pt x="47231" y="351245"/>
                </a:cubicBezTo>
                <a:cubicBezTo>
                  <a:pt x="54073" y="364929"/>
                  <a:pt x="76260" y="360921"/>
                  <a:pt x="90774" y="365759"/>
                </a:cubicBezTo>
                <a:cubicBezTo>
                  <a:pt x="143993" y="356083"/>
                  <a:pt x="197540" y="348064"/>
                  <a:pt x="250431" y="336730"/>
                </a:cubicBezTo>
                <a:cubicBezTo>
                  <a:pt x="265391" y="333524"/>
                  <a:pt x="283156" y="333034"/>
                  <a:pt x="293974" y="322216"/>
                </a:cubicBezTo>
                <a:cubicBezTo>
                  <a:pt x="304792" y="311398"/>
                  <a:pt x="301058" y="292047"/>
                  <a:pt x="308488" y="278673"/>
                </a:cubicBezTo>
                <a:cubicBezTo>
                  <a:pt x="325431" y="248176"/>
                  <a:pt x="366545" y="191588"/>
                  <a:pt x="366545" y="191588"/>
                </a:cubicBezTo>
                <a:cubicBezTo>
                  <a:pt x="356060" y="65762"/>
                  <a:pt x="405908" y="19138"/>
                  <a:pt x="308488" y="2902"/>
                </a:cubicBezTo>
                <a:cubicBezTo>
                  <a:pt x="294171" y="516"/>
                  <a:pt x="279459" y="2902"/>
                  <a:pt x="264945" y="2902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1636" tIns="40819" rIns="81636" bIns="408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Rectangle 41"/>
          <p:cNvSpPr/>
          <p:nvPr/>
        </p:nvSpPr>
        <p:spPr>
          <a:xfrm rot="1695289">
            <a:off x="3605893" y="3725170"/>
            <a:ext cx="381000" cy="686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6" tIns="40819" rIns="81636" bIns="408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Rectangle 42"/>
          <p:cNvSpPr/>
          <p:nvPr/>
        </p:nvSpPr>
        <p:spPr>
          <a:xfrm rot="18866772">
            <a:off x="4567465" y="3462334"/>
            <a:ext cx="381000" cy="6864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6" tIns="40819" rIns="81636" bIns="408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Rectangle 44"/>
          <p:cNvSpPr/>
          <p:nvPr/>
        </p:nvSpPr>
        <p:spPr>
          <a:xfrm rot="19441849">
            <a:off x="3707191" y="4457404"/>
            <a:ext cx="381000" cy="684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6" tIns="40819" rIns="81636" bIns="408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Rectangle 45"/>
          <p:cNvSpPr/>
          <p:nvPr/>
        </p:nvSpPr>
        <p:spPr>
          <a:xfrm rot="15074745">
            <a:off x="4413251" y="4587475"/>
            <a:ext cx="381000" cy="6864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6" tIns="40819" rIns="81636" bIns="40819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1526" name="Picture 54" descr="Picture14.jpg"/>
          <p:cNvPicPr>
            <a:picLocks noChangeAspect="1"/>
          </p:cNvPicPr>
          <p:nvPr/>
        </p:nvPicPr>
        <p:blipFill>
          <a:blip r:embed="rId3" cstate="print"/>
          <a:srcRect l="46271" t="25774" r="45563" b="57549"/>
          <a:stretch>
            <a:fillRect/>
          </a:stretch>
        </p:blipFill>
        <p:spPr bwMode="auto">
          <a:xfrm rot="7448442">
            <a:off x="4933193" y="4414397"/>
            <a:ext cx="456903" cy="837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7" name="Picture 54" descr="Picture14.jpg"/>
          <p:cNvPicPr>
            <a:picLocks noChangeAspect="1"/>
          </p:cNvPicPr>
          <p:nvPr/>
        </p:nvPicPr>
        <p:blipFill>
          <a:blip r:embed="rId5" cstate="print"/>
          <a:srcRect l="45563" t="57549" r="46271" b="25774"/>
          <a:stretch>
            <a:fillRect/>
          </a:stretch>
        </p:blipFill>
        <p:spPr bwMode="auto">
          <a:xfrm>
            <a:off x="4192513" y="4847334"/>
            <a:ext cx="458107" cy="837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8" name="Picture 54" descr="Picture14.jpg"/>
          <p:cNvPicPr>
            <a:picLocks noChangeAspect="1"/>
          </p:cNvPicPr>
          <p:nvPr/>
        </p:nvPicPr>
        <p:blipFill>
          <a:blip r:embed="rId5" cstate="print"/>
          <a:srcRect l="45563" t="57549" r="46271" b="25774"/>
          <a:stretch>
            <a:fillRect/>
          </a:stretch>
        </p:blipFill>
        <p:spPr bwMode="auto">
          <a:xfrm rot="10800000">
            <a:off x="4181930" y="3024189"/>
            <a:ext cx="456595" cy="837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9" name="Picture 54" descr="Picture14.jpg"/>
          <p:cNvPicPr>
            <a:picLocks noChangeAspect="1"/>
          </p:cNvPicPr>
          <p:nvPr/>
        </p:nvPicPr>
        <p:blipFill>
          <a:blip r:embed="rId6" cstate="print"/>
          <a:srcRect l="57549" t="46271" r="25774" b="45563"/>
          <a:stretch>
            <a:fillRect/>
          </a:stretch>
        </p:blipFill>
        <p:spPr bwMode="auto">
          <a:xfrm>
            <a:off x="4913690" y="3954364"/>
            <a:ext cx="837596" cy="456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30" name="Picture 54" descr="Picture14.jpg"/>
          <p:cNvPicPr>
            <a:picLocks noChangeAspect="1"/>
          </p:cNvPicPr>
          <p:nvPr/>
        </p:nvPicPr>
        <p:blipFill>
          <a:blip r:embed="rId3" cstate="print"/>
          <a:srcRect l="46271" t="25774" r="45563" b="57549"/>
          <a:stretch>
            <a:fillRect/>
          </a:stretch>
        </p:blipFill>
        <p:spPr bwMode="auto">
          <a:xfrm rot="-8031536">
            <a:off x="3386514" y="4447138"/>
            <a:ext cx="456903" cy="837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31" name="Picture 54" descr="Picture14.jpg"/>
          <p:cNvPicPr>
            <a:picLocks noChangeAspect="1"/>
          </p:cNvPicPr>
          <p:nvPr/>
        </p:nvPicPr>
        <p:blipFill>
          <a:blip r:embed="rId3" cstate="print"/>
          <a:srcRect l="46271" t="25774" r="45563" b="57549"/>
          <a:stretch>
            <a:fillRect/>
          </a:stretch>
        </p:blipFill>
        <p:spPr bwMode="auto">
          <a:xfrm rot="-5211394">
            <a:off x="3188456" y="3817595"/>
            <a:ext cx="456901" cy="837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32" name="Picture 54" descr="Picture14.jpg"/>
          <p:cNvPicPr>
            <a:picLocks noChangeAspect="1"/>
          </p:cNvPicPr>
          <p:nvPr/>
        </p:nvPicPr>
        <p:blipFill>
          <a:blip r:embed="rId3" cstate="print"/>
          <a:srcRect l="46271" t="25774" r="45563" b="57549"/>
          <a:stretch>
            <a:fillRect/>
          </a:stretch>
        </p:blipFill>
        <p:spPr bwMode="auto">
          <a:xfrm rot="-3100049">
            <a:off x="3478741" y="3247583"/>
            <a:ext cx="456903" cy="837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33" name="Picture 54" descr="Picture14.jpg"/>
          <p:cNvPicPr>
            <a:picLocks noChangeAspect="1"/>
          </p:cNvPicPr>
          <p:nvPr/>
        </p:nvPicPr>
        <p:blipFill>
          <a:blip r:embed="rId3" cstate="print"/>
          <a:srcRect l="46271" t="25774" r="45563" b="57549"/>
          <a:stretch>
            <a:fillRect/>
          </a:stretch>
        </p:blipFill>
        <p:spPr bwMode="auto">
          <a:xfrm rot="2754036">
            <a:off x="4834164" y="3230458"/>
            <a:ext cx="456901" cy="839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Rectangle 53"/>
          <p:cNvSpPr/>
          <p:nvPr/>
        </p:nvSpPr>
        <p:spPr>
          <a:xfrm>
            <a:off x="6590393" y="5325071"/>
            <a:ext cx="837596" cy="610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6" tIns="40819" rIns="81636" bIns="408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3998989" y="3954364"/>
            <a:ext cx="152702" cy="44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6" tIns="40819" rIns="81636" bIns="408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4760990" y="4106169"/>
            <a:ext cx="152702" cy="46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6" tIns="40819" rIns="81636" bIns="408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Rectangle 2"/>
          <p:cNvSpPr txBox="1">
            <a:spLocks noChangeArrowheads="1"/>
          </p:cNvSpPr>
          <p:nvPr/>
        </p:nvSpPr>
        <p:spPr bwMode="auto">
          <a:xfrm>
            <a:off x="419725" y="200921"/>
            <a:ext cx="7693157" cy="1491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36" tIns="40819" rIns="81636" bIns="40819" anchor="ctr"/>
          <a:lstStyle/>
          <a:p>
            <a:pPr defTabSz="816511" eaLnBrk="0" hangingPunct="0">
              <a:defRPr/>
            </a:pPr>
            <a:r>
              <a:rPr lang="en-US" sz="2500" b="1" kern="0" dirty="0" smtClean="0">
                <a:latin typeface="+mj-lt"/>
                <a:ea typeface="+mj-ea"/>
                <a:cs typeface="+mj-cs"/>
              </a:rPr>
              <a:t>Global Warming Potential of </a:t>
            </a:r>
            <a:r>
              <a:rPr lang="en-US" sz="2500" b="1" kern="0" dirty="0">
                <a:latin typeface="+mj-lt"/>
                <a:ea typeface="+mj-ea"/>
                <a:cs typeface="+mj-cs"/>
              </a:rPr>
              <a:t>Fluid Milk</a:t>
            </a:r>
            <a:br>
              <a:rPr lang="en-US" sz="2500" b="1" kern="0" dirty="0">
                <a:latin typeface="+mj-lt"/>
                <a:ea typeface="+mj-ea"/>
                <a:cs typeface="+mj-cs"/>
              </a:rPr>
            </a:br>
            <a:r>
              <a:rPr lang="en-US" sz="1700" b="1" kern="0" dirty="0">
                <a:latin typeface="+mj-lt"/>
                <a:ea typeface="+mj-ea"/>
                <a:cs typeface="+mj-cs"/>
              </a:rPr>
              <a:t>Scope: grass to glass</a:t>
            </a:r>
            <a:endParaRPr lang="en-US" sz="25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AA221B-8204-4774-8DEA-FE296665F85A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" y="156271"/>
            <a:ext cx="8112881" cy="1379636"/>
          </a:xfrm>
        </p:spPr>
        <p:txBody>
          <a:bodyPr lIns="81636" tIns="40819" rIns="81636" bIns="40819"/>
          <a:lstStyle/>
          <a:p>
            <a:pPr algn="ctr"/>
            <a:r>
              <a:rPr lang="en-US" sz="3100" dirty="0" smtClean="0">
                <a:solidFill>
                  <a:schemeClr val="tx1"/>
                </a:solidFill>
              </a:rPr>
              <a:t>Life Cycle Inventory – </a:t>
            </a:r>
            <a:br>
              <a:rPr lang="en-US" sz="31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Data Drives the Work </a:t>
            </a:r>
            <a:endParaRPr lang="en-US" sz="3100" dirty="0" smtClean="0">
              <a:solidFill>
                <a:schemeClr val="tx1"/>
              </a:solidFill>
            </a:endParaRPr>
          </a:p>
        </p:txBody>
      </p:sp>
      <p:sp>
        <p:nvSpPr>
          <p:cNvPr id="24579" name="Text Box 87"/>
          <p:cNvSpPr txBox="1">
            <a:spLocks noChangeArrowheads="1"/>
          </p:cNvSpPr>
          <p:nvPr/>
        </p:nvSpPr>
        <p:spPr bwMode="auto">
          <a:xfrm>
            <a:off x="319013" y="1690873"/>
            <a:ext cx="8539238" cy="460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227" tIns="38613" rIns="77227" bIns="38613">
            <a:spAutoFit/>
          </a:bodyPr>
          <a:lstStyle/>
          <a:p>
            <a:pPr marL="195748" indent="-195748" defTabSz="816511" eaLnBrk="0" hangingPunct="0"/>
            <a:r>
              <a:rPr lang="en-US" sz="2400" b="1" dirty="0"/>
              <a:t>Surveys</a:t>
            </a:r>
            <a:r>
              <a:rPr lang="en-US" sz="2400" dirty="0"/>
              <a:t>:</a:t>
            </a:r>
          </a:p>
          <a:p>
            <a:pPr marL="674393" lvl="1" indent="-331164" defTabSz="816511" eaLnBrk="0" hangingPunct="0">
              <a:buFontTx/>
              <a:buAutoNum type="arabicParenR"/>
            </a:pPr>
            <a:r>
              <a:rPr lang="en-US" sz="2400" dirty="0"/>
              <a:t>Dairy Producer 	</a:t>
            </a:r>
            <a:r>
              <a:rPr lang="en-US" sz="2400" dirty="0" smtClean="0"/>
              <a:t>(~535; 9% response rate)</a:t>
            </a:r>
          </a:p>
          <a:p>
            <a:pPr marL="674393" lvl="1" indent="-331164" defTabSz="816511" eaLnBrk="0" hangingPunct="0">
              <a:buFontTx/>
              <a:buAutoNum type="arabicParenR"/>
            </a:pPr>
            <a:r>
              <a:rPr lang="en-US" sz="2400" dirty="0" smtClean="0"/>
              <a:t>Farm to processor transportation data </a:t>
            </a:r>
            <a:br>
              <a:rPr lang="en-US" sz="2400" dirty="0" smtClean="0"/>
            </a:br>
            <a:r>
              <a:rPr lang="en-US" sz="2400" dirty="0" smtClean="0"/>
              <a:t>		(~150,000 round trips – 2007 only)</a:t>
            </a:r>
            <a:endParaRPr lang="en-US" sz="2400" dirty="0"/>
          </a:p>
          <a:p>
            <a:pPr marL="674393" lvl="1" indent="-331164" defTabSz="816511" eaLnBrk="0" hangingPunct="0">
              <a:buFontTx/>
              <a:buAutoNum type="arabicParenR"/>
            </a:pPr>
            <a:r>
              <a:rPr lang="en-US" sz="2400" dirty="0"/>
              <a:t>Milk Processor  	(</a:t>
            </a:r>
            <a:r>
              <a:rPr lang="en-US" sz="2400" dirty="0" smtClean="0"/>
              <a:t>50 </a:t>
            </a:r>
            <a:r>
              <a:rPr lang="en-US" sz="2400" dirty="0"/>
              <a:t>plants responded</a:t>
            </a:r>
            <a:r>
              <a:rPr lang="en-US" sz="2400" dirty="0" smtClean="0"/>
              <a:t>)</a:t>
            </a:r>
            <a:r>
              <a:rPr lang="en-US" sz="2400" dirty="0"/>
              <a:t>	</a:t>
            </a:r>
          </a:p>
          <a:p>
            <a:pPr marL="195748" indent="-195748" defTabSz="816511" eaLnBrk="0" hangingPunct="0">
              <a:buFontTx/>
              <a:buAutoNum type="arabicParenR"/>
            </a:pPr>
            <a:endParaRPr lang="en-US" sz="2400" dirty="0"/>
          </a:p>
          <a:p>
            <a:pPr marL="195748" indent="-195748" defTabSz="816511" eaLnBrk="0" hangingPunct="0"/>
            <a:r>
              <a:rPr lang="en-US" sz="2400" b="1" dirty="0"/>
              <a:t>Published Literature:</a:t>
            </a:r>
          </a:p>
          <a:p>
            <a:pPr marL="674393" lvl="1" indent="-331164" defTabSz="816511" eaLnBrk="0" hangingPunct="0">
              <a:buFontTx/>
              <a:buAutoNum type="arabicParenR"/>
            </a:pPr>
            <a:r>
              <a:rPr lang="en-US" sz="2400" dirty="0"/>
              <a:t>Peer Reviewed Literature</a:t>
            </a:r>
          </a:p>
          <a:p>
            <a:pPr marL="1163763" lvl="2" indent="-434400" defTabSz="816511" eaLnBrk="0" hangingPunct="0">
              <a:buFont typeface="Arial" pitchFamily="34" charset="0"/>
              <a:buAutoNum type="alphaLcParenR"/>
            </a:pPr>
            <a:r>
              <a:rPr lang="en-US" sz="1500" dirty="0" smtClean="0"/>
              <a:t>Enteric Methane, Nitrogen and Methane from manure management</a:t>
            </a:r>
            <a:endParaRPr lang="en-US" sz="1500" dirty="0"/>
          </a:p>
          <a:p>
            <a:pPr marL="1163763" lvl="2" indent="-434400" defTabSz="816511" eaLnBrk="0" hangingPunct="0">
              <a:buFont typeface="Arial" pitchFamily="34" charset="0"/>
              <a:buAutoNum type="alphaLcParenR"/>
            </a:pPr>
            <a:r>
              <a:rPr lang="en-US" sz="1500" dirty="0"/>
              <a:t>Life cycle inventory data for crop </a:t>
            </a:r>
            <a:r>
              <a:rPr lang="en-US" sz="1500" dirty="0" smtClean="0"/>
              <a:t>production (NASS, Budgets, USLCI)</a:t>
            </a:r>
            <a:endParaRPr lang="en-US" sz="1500" dirty="0"/>
          </a:p>
          <a:p>
            <a:pPr marL="674393" lvl="1" indent="-331164" defTabSz="816511" eaLnBrk="0" hangingPunct="0">
              <a:buFontTx/>
              <a:buAutoNum type="arabicParenR"/>
            </a:pPr>
            <a:r>
              <a:rPr lang="en-US" sz="2400" dirty="0" smtClean="0"/>
              <a:t>Other </a:t>
            </a:r>
            <a:r>
              <a:rPr lang="en-US" sz="2400" dirty="0"/>
              <a:t>Publications (e.g. IPCC, EPA</a:t>
            </a:r>
            <a:r>
              <a:rPr lang="en-US" sz="2400" dirty="0" smtClean="0"/>
              <a:t>)</a:t>
            </a:r>
          </a:p>
          <a:p>
            <a:pPr marL="674393" lvl="1" indent="-331164" defTabSz="816511" eaLnBrk="0" hangingPunct="0">
              <a:buFontTx/>
              <a:buAutoNum type="arabicParenR"/>
            </a:pPr>
            <a:r>
              <a:rPr lang="en-US" sz="2400" dirty="0" smtClean="0"/>
              <a:t>Expert opinion</a:t>
            </a:r>
            <a:endParaRPr lang="en-US" sz="2400" dirty="0"/>
          </a:p>
          <a:p>
            <a:pPr marL="195748" indent="-195748" defTabSz="816511" eaLnBrk="0" hangingPunct="0"/>
            <a:r>
              <a:rPr lang="en-US" sz="240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0C0A0A-D929-4E1A-9CDC-FFC79A3E50E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Dairy </a:t>
            </a:r>
            <a:r>
              <a:rPr lang="en-US" dirty="0" smtClean="0"/>
              <a:t>Feed: crop production</a:t>
            </a:r>
            <a:endParaRPr lang="en-US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7132" y="2754809"/>
            <a:ext cx="5696858" cy="970147"/>
          </a:xfrm>
        </p:spPr>
        <p:txBody>
          <a:bodyPr/>
          <a:lstStyle/>
          <a:p>
            <a:r>
              <a:rPr lang="en-US" dirty="0" smtClean="0"/>
              <a:t>Fertilizer, pesticides, fuel &amp; processing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524002" y="305099"/>
            <a:ext cx="164931" cy="46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636" tIns="40819" rIns="81636" bIns="40819">
            <a:spAutoFit/>
          </a:bodyPr>
          <a:lstStyle/>
          <a:p>
            <a:pPr defTabSz="816511"/>
            <a:endParaRPr lang="en-US" sz="2500" dirty="0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 smtClean="0"/>
              <a:t>What Cows Eat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0C0A0A-D929-4E1A-9CDC-FFC79A3E50E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3316" name="Rectangle 3"/>
          <p:cNvSpPr txBox="1">
            <a:spLocks noChangeArrowheads="1"/>
          </p:cNvSpPr>
          <p:nvPr/>
        </p:nvSpPr>
        <p:spPr bwMode="auto">
          <a:xfrm>
            <a:off x="615346" y="1251646"/>
            <a:ext cx="7027334" cy="4722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227" tIns="38613" rIns="77227" bIns="38613"/>
          <a:lstStyle/>
          <a:p>
            <a:pPr marL="268148" indent="-241334" defTabSz="816511"/>
            <a:endParaRPr lang="en-US" dirty="0"/>
          </a:p>
        </p:txBody>
      </p:sp>
      <p:pic>
        <p:nvPicPr>
          <p:cNvPr id="7" name="Picture 6" descr="National Feed Mix; DMI basis.char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080" y="810965"/>
            <a:ext cx="7790616" cy="56812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207133" y="138411"/>
            <a:ext cx="7343321" cy="1111747"/>
          </a:xfrm>
        </p:spPr>
        <p:txBody>
          <a:bodyPr/>
          <a:lstStyle/>
          <a:p>
            <a:pPr eaLnBrk="1" hangingPunct="1"/>
            <a:r>
              <a:rPr lang="en-US" dirty="0" smtClean="0"/>
              <a:t>Calculating Feed Footprint</a:t>
            </a:r>
            <a:r>
              <a:rPr lang="en-US" dirty="0" smtClean="0"/>
              <a:t>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Data Sources</a:t>
            </a:r>
            <a:endParaRPr lang="en-US" dirty="0" smtClean="0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4514851" y="3321051"/>
          <a:ext cx="114300" cy="215900"/>
        </p:xfrm>
        <a:graphic>
          <a:graphicData uri="http://schemas.openxmlformats.org/presentationml/2006/ole">
            <p:oleObj spid="_x0000_s81922" name="Equation" r:id="rId4" imgW="114120" imgH="215640" progId="Equation.3">
              <p:embed/>
            </p:oleObj>
          </a:graphicData>
        </a:graphic>
      </p:graphicFrame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NASS data on fertilizers, fuels, pesticides and other inputs</a:t>
            </a:r>
          </a:p>
          <a:p>
            <a:pPr lvl="1"/>
            <a:r>
              <a:rPr lang="en-US" dirty="0" smtClean="0"/>
              <a:t>States with complete data averaged</a:t>
            </a:r>
          </a:p>
          <a:p>
            <a:pPr lvl="1"/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e burden of inputs accounted</a:t>
            </a:r>
          </a:p>
          <a:p>
            <a:pPr lvl="1"/>
            <a:r>
              <a:rPr lang="en-US" dirty="0" smtClean="0"/>
              <a:t>Production burdens and N</a:t>
            </a:r>
            <a:r>
              <a:rPr lang="en-US" baseline="-25000" dirty="0" smtClean="0"/>
              <a:t>2</a:t>
            </a:r>
            <a:r>
              <a:rPr lang="en-US" dirty="0" smtClean="0"/>
              <a:t>O from field accounted</a:t>
            </a:r>
          </a:p>
          <a:p>
            <a:r>
              <a:rPr lang="en-US" dirty="0" smtClean="0"/>
              <a:t>Production budgets from state Ag extension agents used for silage, hay, and pasture</a:t>
            </a:r>
          </a:p>
          <a:p>
            <a:pPr lvl="1"/>
            <a:r>
              <a:rPr lang="en-US" dirty="0" smtClean="0"/>
              <a:t>Budget prices converted to estimated quantities</a:t>
            </a:r>
          </a:p>
          <a:p>
            <a:pPr lvl="1"/>
            <a:r>
              <a:rPr lang="en-US" dirty="0" smtClean="0"/>
              <a:t>Similar accounting: state budgets aggregated and CO2e accounted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31B18E-B0ED-4C42-8BA9-04D316C5FAA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207133" y="138411"/>
            <a:ext cx="7343321" cy="1111747"/>
          </a:xfrm>
        </p:spPr>
        <p:txBody>
          <a:bodyPr/>
          <a:lstStyle/>
          <a:p>
            <a:pPr eaLnBrk="1" hangingPunct="1"/>
            <a:r>
              <a:rPr lang="en-US" dirty="0" smtClean="0"/>
              <a:t>Data Challenges</a:t>
            </a:r>
            <a:endParaRPr lang="en-US" dirty="0" smtClean="0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4514851" y="3321051"/>
          <a:ext cx="114300" cy="215900"/>
        </p:xfrm>
        <a:graphic>
          <a:graphicData uri="http://schemas.openxmlformats.org/presentationml/2006/ole">
            <p:oleObj spid="_x0000_s293890" name="Equation" r:id="rId4" imgW="114120" imgH="215640" progId="Equation.3">
              <p:embed/>
            </p:oleObj>
          </a:graphicData>
        </a:graphic>
      </p:graphicFrame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8406" y="1651993"/>
            <a:ext cx="8793207" cy="4846243"/>
          </a:xfrm>
        </p:spPr>
        <p:txBody>
          <a:bodyPr/>
          <a:lstStyle/>
          <a:p>
            <a:r>
              <a:rPr lang="en-US" dirty="0" smtClean="0"/>
              <a:t>Incomplete data sets</a:t>
            </a:r>
          </a:p>
          <a:p>
            <a:pPr lvl="1"/>
            <a:r>
              <a:rPr lang="en-US" dirty="0" smtClean="0"/>
              <a:t>Fertilizer type by crop, pesticides, fuel use</a:t>
            </a:r>
            <a:r>
              <a:rPr lang="en-US" dirty="0" smtClean="0"/>
              <a:t> </a:t>
            </a:r>
          </a:p>
          <a:p>
            <a:r>
              <a:rPr lang="en-US" dirty="0" smtClean="0"/>
              <a:t>Complexity of dairy rations</a:t>
            </a:r>
          </a:p>
          <a:p>
            <a:pPr lvl="1"/>
            <a:r>
              <a:rPr lang="en-US" dirty="0" smtClean="0"/>
              <a:t>Lack of extant LCA for many items</a:t>
            </a:r>
          </a:p>
          <a:p>
            <a:pPr lvl="2"/>
            <a:r>
              <a:rPr lang="en-US" dirty="0" smtClean="0"/>
              <a:t>Almond hulls, citrus pulp, apple </a:t>
            </a:r>
            <a:r>
              <a:rPr lang="en-US" dirty="0" err="1" smtClean="0"/>
              <a:t>pomace</a:t>
            </a:r>
            <a:endParaRPr lang="en-US" dirty="0" smtClean="0"/>
          </a:p>
          <a:p>
            <a:pPr lvl="2"/>
            <a:r>
              <a:rPr lang="en-US" dirty="0" smtClean="0"/>
              <a:t>Surrogate feeds adopted</a:t>
            </a:r>
            <a:endParaRPr lang="en-US" dirty="0" smtClean="0"/>
          </a:p>
          <a:p>
            <a:r>
              <a:rPr lang="en-US" dirty="0" smtClean="0"/>
              <a:t>Crop production practices</a:t>
            </a:r>
            <a:endParaRPr lang="en-US" dirty="0" smtClean="0"/>
          </a:p>
          <a:p>
            <a:pPr lvl="1"/>
            <a:r>
              <a:rPr lang="en-US" dirty="0" smtClean="0"/>
              <a:t>Tillage, soil type, etc affect N</a:t>
            </a:r>
            <a:r>
              <a:rPr lang="en-US" baseline="-25000" dirty="0" smtClean="0"/>
              <a:t>2</a:t>
            </a:r>
            <a:r>
              <a:rPr lang="en-US" dirty="0" smtClean="0"/>
              <a:t>O </a:t>
            </a:r>
          </a:p>
          <a:p>
            <a:pPr lvl="1"/>
            <a:r>
              <a:rPr lang="en-US" dirty="0" smtClean="0"/>
              <a:t>Lime fate (soil acidity)</a:t>
            </a:r>
          </a:p>
          <a:p>
            <a:r>
              <a:rPr lang="en-US" dirty="0" smtClean="0"/>
              <a:t>Consistency of background data </a:t>
            </a:r>
          </a:p>
          <a:p>
            <a:pPr lvl="1"/>
            <a:r>
              <a:rPr lang="en-US" dirty="0" smtClean="0"/>
              <a:t>System boundaries, linking to relevant upstream information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31B18E-B0ED-4C42-8BA9-04D316C5FAA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ass design template">
  <a:themeElements>
    <a:clrScheme name="Glass design template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Glass design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66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667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lass desig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design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design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design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design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design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design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design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design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design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design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design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design templa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Glass design template</Template>
  <TotalTime>25679</TotalTime>
  <Words>1417</Words>
  <Application>Microsoft Office PowerPoint</Application>
  <PresentationFormat>On-screen Show (4:3)</PresentationFormat>
  <Paragraphs>297</Paragraphs>
  <Slides>39</Slides>
  <Notes>28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Glass design template</vt:lpstr>
      <vt:lpstr>Equation</vt:lpstr>
      <vt:lpstr>Microsoft Office Visio Drawing</vt:lpstr>
      <vt:lpstr>Greenhouse Gas Accounting in Agriculture: Dairy Industry Experience</vt:lpstr>
      <vt:lpstr>Why an LCA of Milk Production?</vt:lpstr>
      <vt:lpstr>LCA Methodology ISO 14044 compliant</vt:lpstr>
      <vt:lpstr>Slide 4</vt:lpstr>
      <vt:lpstr>Life Cycle Inventory –  Data Drives the Work </vt:lpstr>
      <vt:lpstr>Dairy Feed: crop production</vt:lpstr>
      <vt:lpstr>What Cows Eat</vt:lpstr>
      <vt:lpstr>Calculating Feed Footprint:  Data Sources</vt:lpstr>
      <vt:lpstr>Data Challenges</vt:lpstr>
      <vt:lpstr>Challenges: Allocation</vt:lpstr>
      <vt:lpstr>The Feedprint</vt:lpstr>
      <vt:lpstr> Dairy Fluid Milk Farm Level Data Collection  </vt:lpstr>
      <vt:lpstr>Producer Survey</vt:lpstr>
      <vt:lpstr>Producer Survey Data</vt:lpstr>
      <vt:lpstr>Data Management &amp; Reconciliation </vt:lpstr>
      <vt:lpstr>On-Farm Emissions</vt:lpstr>
      <vt:lpstr>Diet and Enteric Methane</vt:lpstr>
      <vt:lpstr>Slide 18</vt:lpstr>
      <vt:lpstr>Milk / Beef Allocation Choices</vt:lpstr>
      <vt:lpstr>Schematic of energy flow accounting for allocation</vt:lpstr>
      <vt:lpstr>Cradle to Farm Gate Results</vt:lpstr>
      <vt:lpstr>Slide 22</vt:lpstr>
      <vt:lpstr>Slide 23</vt:lpstr>
      <vt:lpstr>Slide 24</vt:lpstr>
      <vt:lpstr>Farm Gate through Consumption  </vt:lpstr>
      <vt:lpstr>Transportation of Raw Milk from  Farms to Processing Plants</vt:lpstr>
      <vt:lpstr>Slide 27</vt:lpstr>
      <vt:lpstr>Milk Processing &amp; Distribution</vt:lpstr>
      <vt:lpstr>Processor Survey Details</vt:lpstr>
      <vt:lpstr>Processing Contribution to GWP</vt:lpstr>
      <vt:lpstr>Retail allocation </vt:lpstr>
      <vt:lpstr>Retail/Consumer</vt:lpstr>
      <vt:lpstr>End-of-Life (Packaging disposal)</vt:lpstr>
      <vt:lpstr>LCA Software Tools</vt:lpstr>
      <vt:lpstr>Supply Network</vt:lpstr>
      <vt:lpstr>Why an LCA of Milk Production?</vt:lpstr>
      <vt:lpstr>Whose carbon is it?</vt:lpstr>
      <vt:lpstr>Summary</vt:lpstr>
      <vt:lpstr>Acknowledgements</vt:lpstr>
    </vt:vector>
  </TitlesOfParts>
  <Company>University of Arkansas Department of Biological Eng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Eric Cummings</dc:creator>
  <cp:lastModifiedBy>gthoma</cp:lastModifiedBy>
  <cp:revision>640</cp:revision>
  <dcterms:created xsi:type="dcterms:W3CDTF">2005-12-02T16:45:36Z</dcterms:created>
  <dcterms:modified xsi:type="dcterms:W3CDTF">2010-01-08T03:34:28Z</dcterms:modified>
</cp:coreProperties>
</file>